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39" r:id="rId3"/>
    <p:sldId id="631" r:id="rId4"/>
    <p:sldId id="624" r:id="rId5"/>
    <p:sldId id="640" r:id="rId6"/>
    <p:sldId id="539" r:id="rId7"/>
    <p:sldId id="637" r:id="rId8"/>
    <p:sldId id="641" r:id="rId9"/>
    <p:sldId id="642" r:id="rId10"/>
    <p:sldId id="643" r:id="rId11"/>
    <p:sldId id="644" r:id="rId12"/>
    <p:sldId id="638" r:id="rId13"/>
    <p:sldId id="260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C6093B"/>
    <a:srgbClr val="D1DCF3"/>
    <a:srgbClr val="C6CADC"/>
    <a:srgbClr val="E7E9EF"/>
    <a:srgbClr val="ACB2CC"/>
    <a:srgbClr val="5F6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270" y="114"/>
      </p:cViewPr>
      <p:guideLst>
        <p:guide orient="horz" pos="4201"/>
        <p:guide pos="3840"/>
        <p:guide orient="horz" pos="2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05BD4-7F06-4E07-A4BF-49F00AE399E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DD680-C0EB-4764-91A1-B74FFE4112E4}">
      <dgm:prSet phldrT="[Текст]" custT="1"/>
      <dgm:spPr>
        <a:noFill/>
        <a:ln w="28575">
          <a:solidFill>
            <a:srgbClr val="003A5D"/>
          </a:solidFill>
        </a:ln>
      </dgm:spPr>
      <dgm:t>
        <a:bodyPr lIns="0" rIns="0"/>
        <a:lstStyle/>
        <a:p>
          <a:r>
            <a:rPr lang="ru-RU" sz="1800" kern="1200" dirty="0">
              <a:solidFill>
                <a:srgbClr val="004062"/>
              </a:solidFill>
              <a:latin typeface="Arial Narrow" panose="020B0606020202030204" pitchFamily="34" charset="0"/>
              <a:cs typeface="Calibri" panose="020F0502020204030204" pitchFamily="34" charset="0"/>
            </a:rPr>
            <a:t>При отсутствии или несоответствии Кода выплат /поступлений Справочнику ЕПК или содержанию Распоряжения и Обосновывающих документов </a:t>
          </a:r>
          <a:r>
            <a:rPr lang="ru-RU" sz="1800" kern="1200" dirty="0">
              <a:solidFill>
                <a:srgbClr val="C6093B"/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rPr>
            <a:t>Банк откажет в исполнении </a:t>
          </a:r>
          <a:r>
            <a:rPr lang="ru-RU" sz="1800" kern="1200" dirty="0">
              <a:solidFill>
                <a:srgbClr val="004062"/>
              </a:solidFill>
              <a:latin typeface="Arial Narrow" panose="020B0606020202030204" pitchFamily="34" charset="0"/>
              <a:cs typeface="Calibri" panose="020F0502020204030204" pitchFamily="34" charset="0"/>
            </a:rPr>
            <a:t>Распоряжения на перевод</a:t>
          </a:r>
          <a:endParaRPr lang="ru-RU" sz="1800" kern="1200" dirty="0">
            <a:solidFill>
              <a:srgbClr val="003A5D"/>
            </a:solidFill>
          </a:endParaRPr>
        </a:p>
      </dgm:t>
    </dgm:pt>
    <dgm:pt modelId="{D57736EA-6071-4CAA-ACD7-43A898AF2486}" type="parTrans" cxnId="{F2728A59-800D-4A57-98BC-29975A2A9DC1}">
      <dgm:prSet/>
      <dgm:spPr/>
      <dgm:t>
        <a:bodyPr/>
        <a:lstStyle/>
        <a:p>
          <a:endParaRPr lang="ru-RU"/>
        </a:p>
      </dgm:t>
    </dgm:pt>
    <dgm:pt modelId="{808B8882-BFB6-4CA5-A02F-5291E15509E7}" type="sibTrans" cxnId="{F2728A59-800D-4A57-98BC-29975A2A9DC1}">
      <dgm:prSet/>
      <dgm:spPr/>
      <dgm:t>
        <a:bodyPr/>
        <a:lstStyle/>
        <a:p>
          <a:endParaRPr lang="ru-RU"/>
        </a:p>
      </dgm:t>
    </dgm:pt>
    <dgm:pt modelId="{25D6C380-814A-49CC-8DC2-DDA605B2FAA8}">
      <dgm:prSet phldrT="[Текст]" custT="1"/>
      <dgm:spPr>
        <a:noFill/>
        <a:ln w="28575">
          <a:solidFill>
            <a:srgbClr val="CF0540"/>
          </a:solidFill>
        </a:ln>
      </dgm:spPr>
      <dgm:t>
        <a:bodyPr lIns="0" rIns="0"/>
        <a:lstStyle/>
        <a:p>
          <a:r>
            <a:rPr lang="ru-RU" sz="1800" dirty="0">
              <a:solidFill>
                <a:srgbClr val="003A5D"/>
              </a:solidFill>
              <a:latin typeface="Arial Narrow" panose="020B0606020202030204" pitchFamily="34" charset="0"/>
            </a:rPr>
            <a:t>В информационных системах Банка настроен </a:t>
          </a:r>
          <a:r>
            <a:rPr lang="ru-RU" sz="1800" dirty="0">
              <a:solidFill>
                <a:srgbClr val="C6093B"/>
              </a:solidFill>
              <a:latin typeface="Arial Narrow" panose="020B0606020202030204" pitchFamily="34" charset="0"/>
            </a:rPr>
            <a:t>автоматический «жёсткий» </a:t>
          </a:r>
          <a:r>
            <a:rPr lang="ru-RU" sz="1800" dirty="0">
              <a:solidFill>
                <a:srgbClr val="003A5D"/>
              </a:solidFill>
              <a:latin typeface="Arial Narrow" panose="020B0606020202030204" pitchFamily="34" charset="0"/>
            </a:rPr>
            <a:t>контроль наличия Кодов выплат/ поступлений</a:t>
          </a:r>
          <a:endParaRPr lang="ru-RU" sz="2000" dirty="0">
            <a:solidFill>
              <a:srgbClr val="003A5D"/>
            </a:solidFill>
          </a:endParaRPr>
        </a:p>
      </dgm:t>
    </dgm:pt>
    <dgm:pt modelId="{D061AEF4-4EBA-477B-A4ED-5D0CFC226393}" type="parTrans" cxnId="{41E16598-8DEF-47EB-9B58-8841844071D2}">
      <dgm:prSet/>
      <dgm:spPr/>
      <dgm:t>
        <a:bodyPr/>
        <a:lstStyle/>
        <a:p>
          <a:endParaRPr lang="ru-RU"/>
        </a:p>
      </dgm:t>
    </dgm:pt>
    <dgm:pt modelId="{59F6F2F2-3343-4610-84AD-0BE7EEA9855F}" type="sibTrans" cxnId="{41E16598-8DEF-47EB-9B58-8841844071D2}">
      <dgm:prSet/>
      <dgm:spPr/>
      <dgm:t>
        <a:bodyPr/>
        <a:lstStyle/>
        <a:p>
          <a:endParaRPr lang="ru-RU"/>
        </a:p>
      </dgm:t>
    </dgm:pt>
    <dgm:pt modelId="{65AF5DEF-EE83-46DF-B413-75589875E4A5}" type="pres">
      <dgm:prSet presAssocID="{0A305BD4-7F06-4E07-A4BF-49F00AE399EE}" presName="Name0" presStyleCnt="0">
        <dgm:presLayoutVars>
          <dgm:dir/>
          <dgm:animLvl val="lvl"/>
          <dgm:resizeHandles val="exact"/>
        </dgm:presLayoutVars>
      </dgm:prSet>
      <dgm:spPr/>
    </dgm:pt>
    <dgm:pt modelId="{55497A6D-1F46-494D-9261-23F80600D058}" type="pres">
      <dgm:prSet presAssocID="{691DD680-C0EB-4764-91A1-B74FFE4112E4}" presName="parTxOnly" presStyleLbl="node1" presStyleIdx="0" presStyleCnt="2" custScaleX="134011" custScaleY="153660" custLinFactNeighborX="25802" custLinFactNeighborY="-29100">
        <dgm:presLayoutVars>
          <dgm:chMax val="0"/>
          <dgm:chPref val="0"/>
          <dgm:bulletEnabled val="1"/>
        </dgm:presLayoutVars>
      </dgm:prSet>
      <dgm:spPr/>
    </dgm:pt>
    <dgm:pt modelId="{E8B3E0A6-61CE-4731-B1E8-4D73C31E8352}" type="pres">
      <dgm:prSet presAssocID="{808B8882-BFB6-4CA5-A02F-5291E15509E7}" presName="parTxOnlySpace" presStyleCnt="0"/>
      <dgm:spPr/>
    </dgm:pt>
    <dgm:pt modelId="{536FA969-5F9C-406C-841F-636D61728B38}" type="pres">
      <dgm:prSet presAssocID="{25D6C380-814A-49CC-8DC2-DDA605B2FAA8}" presName="parTxOnly" presStyleLbl="node1" presStyleIdx="1" presStyleCnt="2" custScaleX="109748" custScaleY="153660" custLinFactNeighborX="-11382" custLinFactNeighborY="-28918">
        <dgm:presLayoutVars>
          <dgm:chMax val="0"/>
          <dgm:chPref val="0"/>
          <dgm:bulletEnabled val="1"/>
        </dgm:presLayoutVars>
      </dgm:prSet>
      <dgm:spPr/>
    </dgm:pt>
  </dgm:ptLst>
  <dgm:cxnLst>
    <dgm:cxn modelId="{E17D9F0E-2CB0-4563-BFFB-2D11C68E9227}" type="presOf" srcId="{25D6C380-814A-49CC-8DC2-DDA605B2FAA8}" destId="{536FA969-5F9C-406C-841F-636D61728B38}" srcOrd="0" destOrd="0" presId="urn:microsoft.com/office/officeart/2005/8/layout/chevron1"/>
    <dgm:cxn modelId="{9C7F5F68-EED8-4100-93A5-414484FA245A}" type="presOf" srcId="{0A305BD4-7F06-4E07-A4BF-49F00AE399EE}" destId="{65AF5DEF-EE83-46DF-B413-75589875E4A5}" srcOrd="0" destOrd="0" presId="urn:microsoft.com/office/officeart/2005/8/layout/chevron1"/>
    <dgm:cxn modelId="{F2728A59-800D-4A57-98BC-29975A2A9DC1}" srcId="{0A305BD4-7F06-4E07-A4BF-49F00AE399EE}" destId="{691DD680-C0EB-4764-91A1-B74FFE4112E4}" srcOrd="0" destOrd="0" parTransId="{D57736EA-6071-4CAA-ACD7-43A898AF2486}" sibTransId="{808B8882-BFB6-4CA5-A02F-5291E15509E7}"/>
    <dgm:cxn modelId="{41E16598-8DEF-47EB-9B58-8841844071D2}" srcId="{0A305BD4-7F06-4E07-A4BF-49F00AE399EE}" destId="{25D6C380-814A-49CC-8DC2-DDA605B2FAA8}" srcOrd="1" destOrd="0" parTransId="{D061AEF4-4EBA-477B-A4ED-5D0CFC226393}" sibTransId="{59F6F2F2-3343-4610-84AD-0BE7EEA9855F}"/>
    <dgm:cxn modelId="{39F33CE2-CCE6-4EF6-A6D4-612F7181A508}" type="presOf" srcId="{691DD680-C0EB-4764-91A1-B74FFE4112E4}" destId="{55497A6D-1F46-494D-9261-23F80600D058}" srcOrd="0" destOrd="0" presId="urn:microsoft.com/office/officeart/2005/8/layout/chevron1"/>
    <dgm:cxn modelId="{90305047-8CD8-4153-B60F-C6BB93C5A6CF}" type="presParOf" srcId="{65AF5DEF-EE83-46DF-B413-75589875E4A5}" destId="{55497A6D-1F46-494D-9261-23F80600D058}" srcOrd="0" destOrd="0" presId="urn:microsoft.com/office/officeart/2005/8/layout/chevron1"/>
    <dgm:cxn modelId="{F3B373B1-B3CB-4E24-BE3A-9B76829A12D0}" type="presParOf" srcId="{65AF5DEF-EE83-46DF-B413-75589875E4A5}" destId="{E8B3E0A6-61CE-4731-B1E8-4D73C31E8352}" srcOrd="1" destOrd="0" presId="urn:microsoft.com/office/officeart/2005/8/layout/chevron1"/>
    <dgm:cxn modelId="{24FA94AB-3AA2-4880-942B-CBB7053741DE}" type="presParOf" srcId="{65AF5DEF-EE83-46DF-B413-75589875E4A5}" destId="{536FA969-5F9C-406C-841F-636D61728B3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7A6D-1F46-494D-9261-23F80600D058}">
      <dsp:nvSpPr>
        <dsp:cNvPr id="0" name=""/>
        <dsp:cNvSpPr/>
      </dsp:nvSpPr>
      <dsp:spPr>
        <a:xfrm>
          <a:off x="93663" y="758485"/>
          <a:ext cx="4835718" cy="2217897"/>
        </a:xfrm>
        <a:prstGeom prst="chevron">
          <a:avLst/>
        </a:prstGeom>
        <a:noFill/>
        <a:ln w="28575" cap="flat" cmpd="sng" algn="ctr">
          <a:solidFill>
            <a:srgbClr val="003A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0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4062"/>
              </a:solidFill>
              <a:latin typeface="Arial Narrow" panose="020B0606020202030204" pitchFamily="34" charset="0"/>
              <a:cs typeface="Calibri" panose="020F0502020204030204" pitchFamily="34" charset="0"/>
            </a:rPr>
            <a:t>При отсутствии или несоответствии Кода выплат /поступлений Справочнику ЕПК или содержанию Распоряжения и Обосновывающих документов </a:t>
          </a:r>
          <a:r>
            <a:rPr lang="ru-RU" sz="1800" kern="1200" dirty="0">
              <a:solidFill>
                <a:srgbClr val="C6093B"/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rPr>
            <a:t>Банк откажет в исполнении </a:t>
          </a:r>
          <a:r>
            <a:rPr lang="ru-RU" sz="1800" kern="1200" dirty="0">
              <a:solidFill>
                <a:srgbClr val="004062"/>
              </a:solidFill>
              <a:latin typeface="Arial Narrow" panose="020B0606020202030204" pitchFamily="34" charset="0"/>
              <a:cs typeface="Calibri" panose="020F0502020204030204" pitchFamily="34" charset="0"/>
            </a:rPr>
            <a:t>Распоряжения на перевод</a:t>
          </a:r>
          <a:endParaRPr lang="ru-RU" sz="1800" kern="1200" dirty="0">
            <a:solidFill>
              <a:srgbClr val="003A5D"/>
            </a:solidFill>
          </a:endParaRPr>
        </a:p>
      </dsp:txBody>
      <dsp:txXfrm>
        <a:off x="1202612" y="758485"/>
        <a:ext cx="2617821" cy="2217897"/>
      </dsp:txXfrm>
    </dsp:sp>
    <dsp:sp modelId="{536FA969-5F9C-406C-841F-636D61728B38}">
      <dsp:nvSpPr>
        <dsp:cNvPr id="0" name=""/>
        <dsp:cNvSpPr/>
      </dsp:nvSpPr>
      <dsp:spPr>
        <a:xfrm>
          <a:off x="4434360" y="761111"/>
          <a:ext cx="3960200" cy="2217897"/>
        </a:xfrm>
        <a:prstGeom prst="chevron">
          <a:avLst/>
        </a:prstGeom>
        <a:noFill/>
        <a:ln w="28575" cap="flat" cmpd="sng" algn="ctr">
          <a:solidFill>
            <a:srgbClr val="CF054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003" rIns="0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3A5D"/>
              </a:solidFill>
              <a:latin typeface="Arial Narrow" panose="020B0606020202030204" pitchFamily="34" charset="0"/>
            </a:rPr>
            <a:t>В информационных системах Банка настроен </a:t>
          </a:r>
          <a:r>
            <a:rPr lang="ru-RU" sz="1800" kern="1200" dirty="0">
              <a:solidFill>
                <a:srgbClr val="C6093B"/>
              </a:solidFill>
              <a:latin typeface="Arial Narrow" panose="020B0606020202030204" pitchFamily="34" charset="0"/>
            </a:rPr>
            <a:t>автоматический «жёсткий» </a:t>
          </a:r>
          <a:r>
            <a:rPr lang="ru-RU" sz="1800" kern="1200" dirty="0">
              <a:solidFill>
                <a:srgbClr val="003A5D"/>
              </a:solidFill>
              <a:latin typeface="Arial Narrow" panose="020B0606020202030204" pitchFamily="34" charset="0"/>
            </a:rPr>
            <a:t>контроль наличия Кодов выплат/ поступлений</a:t>
          </a:r>
          <a:endParaRPr lang="ru-RU" sz="2000" kern="1200" dirty="0">
            <a:solidFill>
              <a:srgbClr val="003A5D"/>
            </a:solidFill>
          </a:endParaRPr>
        </a:p>
      </dsp:txBody>
      <dsp:txXfrm>
        <a:off x="5543309" y="761111"/>
        <a:ext cx="1742303" cy="221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2CA51-45A7-4A74-9085-929ACFC7163F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D9F9-0504-4D05-BE62-D45916A40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9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B2F05-183D-44F8-9E24-716784F8BFC7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7C2-A6F9-4ECB-B0F2-ECDC0E948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0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E87C2-A6F9-4ECB-B0F2-ECDC0E9481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1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E87C2-A6F9-4ECB-B0F2-ECDC0E9481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8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solidFill>
          <a:srgbClr val="E7E9E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484AA-D87A-4954-88BE-26F24F84E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3" y="1052736"/>
            <a:ext cx="8479613" cy="5445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5848" y="2708920"/>
            <a:ext cx="4924128" cy="1872208"/>
          </a:xfrm>
        </p:spPr>
        <p:txBody>
          <a:bodyPr/>
          <a:lstStyle>
            <a:lvl1pPr algn="l">
              <a:defRPr b="1" baseline="0">
                <a:solidFill>
                  <a:srgbClr val="003A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0C63CD-0C39-4244-8B14-73E308040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4" y="908720"/>
            <a:ext cx="4781384" cy="10376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он">
            <a:extLst>
              <a:ext uri="{FF2B5EF4-FFF2-40B4-BE49-F238E27FC236}">
                <a16:creationId xmlns:a16="http://schemas.microsoft.com/office/drawing/2014/main" id="{E545F4DB-BF73-44CD-B7A0-7D745A95C3AF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rgbClr val="E7E9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56" y="2636912"/>
            <a:ext cx="2825692" cy="13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35560" y="2780928"/>
            <a:ext cx="1536171" cy="648146"/>
          </a:xfrm>
        </p:spPr>
        <p:txBody>
          <a:bodyPr>
            <a:normAutofit/>
          </a:bodyPr>
          <a:lstStyle>
            <a:lvl1pPr algn="ctr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11.1</a:t>
            </a:r>
          </a:p>
        </p:txBody>
      </p:sp>
      <p:pic>
        <p:nvPicPr>
          <p:cNvPr id="9" name="Лого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21" y="392408"/>
            <a:ext cx="2455519" cy="539259"/>
          </a:xfrm>
          <a:prstGeom prst="rect">
            <a:avLst/>
          </a:prstGeom>
        </p:spPr>
      </p:pic>
      <p:pic>
        <p:nvPicPr>
          <p:cNvPr id="10" name="Фон">
            <a:extLst>
              <a:ext uri="{FF2B5EF4-FFF2-40B4-BE49-F238E27FC236}">
                <a16:creationId xmlns:a16="http://schemas.microsoft.com/office/drawing/2014/main" id="{30A2A22D-F1E0-4E86-9215-0BCC2D46C0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2" y="1646369"/>
            <a:ext cx="7457102" cy="478861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32245" y="2636912"/>
            <a:ext cx="4924128" cy="1872208"/>
          </a:xfrm>
        </p:spPr>
        <p:txBody>
          <a:bodyPr anchor="t"/>
          <a:lstStyle>
            <a:lvl1pPr algn="l">
              <a:defRPr b="1" baseline="0">
                <a:solidFill>
                  <a:srgbClr val="003A5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923B0-7F87-48DD-8045-3D91FDBBC8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99" y="6282000"/>
            <a:ext cx="1088001" cy="57600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B2EBD90-5FEC-424B-952A-6C120FE6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09320"/>
            <a:ext cx="816091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5F6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1F9BAA-8059-4F6B-9E74-797941C5E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082683-FDB3-42A1-9B48-9122E89B426E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rgbClr val="E7E9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0AC9E6-FA9D-4D77-AD24-151F8EFD9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21" y="392408"/>
            <a:ext cx="2455519" cy="539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EF2AEE-81D8-41AB-8623-2D537C075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2" y="1646369"/>
            <a:ext cx="7457102" cy="4788614"/>
          </a:xfrm>
          <a:prstGeom prst="rect">
            <a:avLst/>
          </a:prstGeom>
        </p:spPr>
      </p:pic>
      <p:sp>
        <p:nvSpPr>
          <p:cNvPr id="19" name="Содержимое 11">
            <a:extLst>
              <a:ext uri="{FF2B5EF4-FFF2-40B4-BE49-F238E27FC236}">
                <a16:creationId xmlns:a16="http://schemas.microsoft.com/office/drawing/2014/main" id="{4C66C185-EF5A-48C1-A658-48C51B64FB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63" y="1556792"/>
            <a:ext cx="11522075" cy="47525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Narrow" panose="020B0606020202030204" pitchFamily="34" charset="0"/>
              </a:defRPr>
            </a:lvl1pPr>
            <a:lvl2pPr marL="742950" indent="-285750">
              <a:buClr>
                <a:srgbClr val="5F6177"/>
              </a:buClr>
              <a:buFont typeface="Arial" panose="020B0604020202020204" pitchFamily="34" charset="0"/>
              <a:buChar char="•"/>
              <a:defRPr sz="1600">
                <a:latin typeface="Arial Narrow" panose="020B0606020202030204" pitchFamily="34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96017053-73AD-4EFB-8FCF-9222AD3E67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0"/>
            <a:ext cx="7680853" cy="1268760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F8BD53-0232-476B-B61C-378064B36A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99" y="6282000"/>
            <a:ext cx="1088001" cy="576000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D8323326-C76E-48E4-84D1-A5F7F06CF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09320"/>
            <a:ext cx="816091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5F6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1F9BAA-8059-4F6B-9E74-797941C5E1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7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7EEE7-AE67-4417-89E8-6E69A25B2E3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rgbClr val="E7E9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26B677-AB68-42B2-9F2A-ECD9D78D9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21" y="392408"/>
            <a:ext cx="2455519" cy="539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DA8288-33A0-4D6E-9632-658ED5796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2" y="1646369"/>
            <a:ext cx="7457102" cy="4788614"/>
          </a:xfrm>
          <a:prstGeom prst="rect">
            <a:avLst/>
          </a:prstGeom>
        </p:spPr>
      </p:pic>
      <p:sp>
        <p:nvSpPr>
          <p:cNvPr id="19" name="Содержимое 11">
            <a:extLst>
              <a:ext uri="{FF2B5EF4-FFF2-40B4-BE49-F238E27FC236}">
                <a16:creationId xmlns:a16="http://schemas.microsoft.com/office/drawing/2014/main" id="{CEAE24A3-394B-494D-BD85-249A8E3E23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556792"/>
            <a:ext cx="11522075" cy="475252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1600">
                <a:latin typeface="Arial Narrow" panose="020B0606020202030204" pitchFamily="34" charset="0"/>
              </a:defRPr>
            </a:lvl1pPr>
            <a:lvl2pPr marL="742950" indent="-285750">
              <a:buClr>
                <a:srgbClr val="5F6177"/>
              </a:buClr>
              <a:buFont typeface="Arial" panose="020B0604020202020204" pitchFamily="34" charset="0"/>
              <a:buChar char="•"/>
              <a:defRPr sz="1600">
                <a:latin typeface="Arial Narrow" panose="020B0606020202030204" pitchFamily="34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76E0A61-A99E-4A0A-9225-EF58B2A75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0" y="260648"/>
            <a:ext cx="5856651" cy="28803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776AF231-0629-432A-8AB9-62C1BE9CF6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548680"/>
            <a:ext cx="7680853" cy="720080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ПОДРАЗДЕЛА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AD0CFF-C581-4CD2-95EC-DA2B088393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99" y="6282000"/>
            <a:ext cx="1088001" cy="576000"/>
          </a:xfrm>
          <a:prstGeom prst="rect">
            <a:avLst/>
          </a:prstGeom>
        </p:spPr>
      </p:pic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DCC22F28-1E59-4E71-8E7E-9C8DDDC96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09320"/>
            <a:ext cx="816091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5F6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1F9BAA-8059-4F6B-9E74-797941C5E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082683-FDB3-42A1-9B48-9122E89B426E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rgbClr val="E7E9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0AC9E6-FA9D-4D77-AD24-151F8EFD9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21" y="392408"/>
            <a:ext cx="2455519" cy="539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EF2AEE-81D8-41AB-8623-2D537C075C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2" y="1646369"/>
            <a:ext cx="7457102" cy="4788614"/>
          </a:xfrm>
          <a:prstGeom prst="rect">
            <a:avLst/>
          </a:prstGeom>
        </p:spPr>
      </p:pic>
      <p:sp>
        <p:nvSpPr>
          <p:cNvPr id="19" name="Содержимое 11">
            <a:extLst>
              <a:ext uri="{FF2B5EF4-FFF2-40B4-BE49-F238E27FC236}">
                <a16:creationId xmlns:a16="http://schemas.microsoft.com/office/drawing/2014/main" id="{4C66C185-EF5A-48C1-A658-48C51B64FB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4963" y="1556792"/>
            <a:ext cx="11522075" cy="47525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Narrow" panose="020B0606020202030204" pitchFamily="34" charset="0"/>
              </a:defRPr>
            </a:lvl1pPr>
            <a:lvl2pPr marL="742950" indent="-285750">
              <a:buClr>
                <a:srgbClr val="5F6177"/>
              </a:buClr>
              <a:buFont typeface="Arial" panose="020B0604020202020204" pitchFamily="34" charset="0"/>
              <a:buChar char="•"/>
              <a:defRPr sz="1600">
                <a:latin typeface="Arial Narrow" panose="020B0606020202030204" pitchFamily="34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C5EA56A3-30DE-42FB-A0E1-B0B5AAB4C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0" y="260648"/>
            <a:ext cx="5856651" cy="28803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174C0D81-2B7D-457E-A101-EC1639C892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548680"/>
            <a:ext cx="7680853" cy="720080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ПОДРАЗДЕЛА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1B17EF-3189-4E74-BB3D-119398194A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99" y="6282000"/>
            <a:ext cx="1088001" cy="576000"/>
          </a:xfrm>
          <a:prstGeom prst="rect">
            <a:avLst/>
          </a:prstGeom>
        </p:spPr>
      </p:pic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id="{E97580DA-D64B-41F8-9773-D6D896416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09320"/>
            <a:ext cx="816091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5F6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1F9BAA-8059-4F6B-9E74-797941C5E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2A0F8B-CCF0-4EAD-A797-166B37BF4FC4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rgbClr val="E7E9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83432" y="1628800"/>
            <a:ext cx="8160907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Спасибо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за внимание!</a:t>
            </a:r>
          </a:p>
        </p:txBody>
      </p:sp>
      <p:sp>
        <p:nvSpPr>
          <p:cNvPr id="8" name="object 45">
            <a:extLst>
              <a:ext uri="{FF2B5EF4-FFF2-40B4-BE49-F238E27FC236}">
                <a16:creationId xmlns:a16="http://schemas.microsoft.com/office/drawing/2014/main" id="{BEBFCF6D-9925-49A7-9526-DAFECFBAB539}"/>
              </a:ext>
            </a:extLst>
          </p:cNvPr>
          <p:cNvSpPr txBox="1"/>
          <p:nvPr userDrawn="1"/>
        </p:nvSpPr>
        <p:spPr>
          <a:xfrm>
            <a:off x="1055440" y="6153060"/>
            <a:ext cx="73030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АО</a:t>
            </a:r>
            <a:r>
              <a:rPr sz="1400" b="0" spc="-1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«АБ</a:t>
            </a:r>
            <a:r>
              <a:rPr sz="1400" b="0" spc="-1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«РОССИЯ».</a:t>
            </a:r>
            <a:r>
              <a:rPr sz="1400" b="0" spc="-1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Генеральная</a:t>
            </a:r>
            <a:r>
              <a:rPr sz="1400" b="0" spc="-1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лицензия</a:t>
            </a:r>
            <a:r>
              <a:rPr sz="1400" b="0" spc="-1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Банка</a:t>
            </a:r>
            <a:r>
              <a:rPr sz="1400" b="0" spc="-1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России</a:t>
            </a:r>
            <a:r>
              <a:rPr sz="1400" b="0" spc="-1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№</a:t>
            </a:r>
            <a:r>
              <a:rPr sz="1400" b="0" spc="-1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328</a:t>
            </a:r>
            <a:r>
              <a:rPr sz="1400" b="0" spc="-1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от</a:t>
            </a:r>
            <a:r>
              <a:rPr sz="1400" b="0" spc="-1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01.09.2016</a:t>
            </a:r>
            <a:r>
              <a:rPr sz="1400" b="0" spc="-10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 </a:t>
            </a:r>
            <a:r>
              <a:rPr sz="1400" b="0" spc="-25" dirty="0">
                <a:solidFill>
                  <a:srgbClr val="053C5C"/>
                </a:solidFill>
                <a:latin typeface="Arial Narrow" panose="020B0606020202030204" pitchFamily="34" charset="0"/>
                <a:cs typeface="PF Din Text Cond Pro Light"/>
              </a:rPr>
              <a:t>г.</a:t>
            </a:r>
            <a:endParaRPr sz="1400" dirty="0">
              <a:latin typeface="Arial Narrow" panose="020B0606020202030204" pitchFamily="34" charset="0"/>
              <a:cs typeface="PF Din Text Cond Pro Ligh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F72665-3A05-4DD5-9067-6A16A7106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21" y="392408"/>
            <a:ext cx="2455519" cy="5392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2A2AD9-4F24-4C23-9C7D-4E70025A8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2" y="1646369"/>
            <a:ext cx="7457102" cy="4788614"/>
          </a:xfrm>
          <a:prstGeom prst="rect">
            <a:avLst/>
          </a:prstGeom>
        </p:spPr>
      </p:pic>
      <p:sp>
        <p:nvSpPr>
          <p:cNvPr id="12" name="object 61">
            <a:extLst>
              <a:ext uri="{FF2B5EF4-FFF2-40B4-BE49-F238E27FC236}">
                <a16:creationId xmlns:a16="http://schemas.microsoft.com/office/drawing/2014/main" id="{DBE641AB-539C-452A-81A1-7EFE75DBE973}"/>
              </a:ext>
            </a:extLst>
          </p:cNvPr>
          <p:cNvSpPr txBox="1"/>
          <p:nvPr userDrawn="1"/>
        </p:nvSpPr>
        <p:spPr>
          <a:xfrm>
            <a:off x="10183110" y="5949280"/>
            <a:ext cx="8915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C6093B"/>
                </a:solidFill>
                <a:latin typeface="Arial Narrow" panose="020B0606020202030204" pitchFamily="34" charset="0"/>
                <a:cs typeface="PF Din Text Cond Pro Medium"/>
              </a:rPr>
              <a:t>abr.ru</a:t>
            </a:r>
            <a:endParaRPr sz="2800" b="1" dirty="0">
              <a:solidFill>
                <a:srgbClr val="C6093B"/>
              </a:solidFill>
              <a:latin typeface="Arial Narrow" panose="020B0606020202030204" pitchFamily="34" charset="0"/>
              <a:cs typeface="PF Din Text Cond Pro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6397-9185-403B-B6D5-86429F75AB1E}" type="datetime1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9BAA-8059-4F6B-9E74-797941C5E1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49" r:id="rId4"/>
    <p:sldLayoutId id="2147483656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_BS@abr.ru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2.docx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package" Target="../embeddings/Microsoft_Word_Document3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848" y="2132856"/>
            <a:ext cx="9028584" cy="3816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РЕКОМЕНДАЦИИ ПО ПРИМЕНЕНИЮ ЕДИНЫХ ПЕРЕЧНЕЙ КОДОВ ПРИ БАНКОВСКОМ СОПРОВОЖДЕНИИ ДОГОВОРОВ ГРУППЫ ГАЗПРОМ НА ПЛОЩАДКЕ АО «АБ «РОССИЯ»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0" y="316703"/>
            <a:ext cx="8712968" cy="810000"/>
          </a:xfrm>
        </p:spPr>
        <p:txBody>
          <a:bodyPr/>
          <a:lstStyle/>
          <a:p>
            <a:r>
              <a:rPr lang="ru-RU" dirty="0"/>
              <a:t>НЕВЫЯСНЕННЫЕ СУММЫ </a:t>
            </a:r>
          </a:p>
          <a:p>
            <a:r>
              <a:rPr lang="ru-RU" dirty="0"/>
              <a:t>ПОСТУПЛЕНИЙ / ВЫПЛАТ ПО ОБС 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80CB7A12-F018-4E4B-B619-87BF745F380B}"/>
              </a:ext>
            </a:extLst>
          </p:cNvPr>
          <p:cNvSpPr/>
          <p:nvPr/>
        </p:nvSpPr>
        <p:spPr>
          <a:xfrm>
            <a:off x="393773" y="1821765"/>
            <a:ext cx="5616622" cy="2412850"/>
          </a:xfrm>
          <a:prstGeom prst="roundRect">
            <a:avLst>
              <a:gd name="adj" fmla="val 5340"/>
            </a:avLst>
          </a:prstGeom>
          <a:solidFill>
            <a:srgbClr val="C6CADC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 algn="just">
              <a:tabLst>
                <a:tab pos="401241" algn="l"/>
              </a:tabLst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При зачислении средств на ОБС со счетов, не являющихся ОБС</a:t>
            </a:r>
          </a:p>
          <a:p>
            <a:pPr marL="573750" indent="-285750" algn="just">
              <a:buFont typeface="Arial" panose="020B0604020202020204" pitchFamily="34" charset="0"/>
              <a:buChar char="•"/>
              <a:tabLst>
                <a:tab pos="401241" algn="l"/>
              </a:tabLst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ДКП в Распоряжении плательщика отсутствует</a:t>
            </a:r>
          </a:p>
          <a:p>
            <a:pPr marL="573750" indent="-285750" algn="just">
              <a:buFont typeface="Arial" panose="020B0604020202020204" pitchFamily="34" charset="0"/>
              <a:buChar char="•"/>
              <a:tabLst>
                <a:tab pos="401241" algn="l"/>
              </a:tabLst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у Банка нет возможности по содержанию Распоряжения, корректно определить ДКП </a:t>
            </a:r>
          </a:p>
          <a:p>
            <a:pPr marL="288000" algn="just">
              <a:tabLst>
                <a:tab pos="401241" algn="l"/>
              </a:tabLst>
            </a:pPr>
            <a:r>
              <a:rPr lang="ru-RU" sz="1600" dirty="0">
                <a:solidFill>
                  <a:srgbClr val="C6093B"/>
                </a:solidFill>
                <a:latin typeface="Arial Narrow" panose="020B0606020202030204" pitchFamily="34" charset="0"/>
              </a:rPr>
              <a:t>сумма поступлений будет отражена </a:t>
            </a:r>
            <a:endParaRPr lang="ru-RU" sz="1600" dirty="0"/>
          </a:p>
          <a:p>
            <a:pPr marL="572400" indent="-257175">
              <a:buClr>
                <a:srgbClr val="BA2346"/>
              </a:buClr>
              <a:buFont typeface="Arial" panose="020B0604020202020204" pitchFamily="34" charset="0"/>
              <a:buChar char="•"/>
              <a:tabLst>
                <a:tab pos="401241" algn="l"/>
              </a:tabLst>
            </a:pP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детализированному коду </a:t>
            </a:r>
            <a:r>
              <a:rPr lang="en-US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П1.12.00.00</a:t>
            </a:r>
            <a:r>
              <a:rPr lang="ru-RU" sz="1600" b="1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</a:t>
            </a:r>
            <a:r>
              <a:rPr lang="ru-RU" sz="1600" b="1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Неклассифицированные поступления</a:t>
            </a: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</a:t>
            </a:r>
          </a:p>
          <a:p>
            <a:pPr marL="572400" indent="-257175">
              <a:buClr>
                <a:srgbClr val="BA2346"/>
              </a:buClr>
              <a:buFont typeface="Arial" panose="020B0604020202020204" pitchFamily="34" charset="0"/>
              <a:buChar char="•"/>
              <a:tabLst>
                <a:tab pos="401241" algn="l"/>
              </a:tabLst>
            </a:pP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без права их расходования до момента получения Банком уточнений от получателя средств</a:t>
            </a:r>
            <a:endParaRPr lang="ru-RU" sz="1600" b="1" dirty="0">
              <a:solidFill>
                <a:srgbClr val="053C5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95C75A-9C69-49A1-86B4-70252A0F1281}"/>
              </a:ext>
            </a:extLst>
          </p:cNvPr>
          <p:cNvSpPr/>
          <p:nvPr/>
        </p:nvSpPr>
        <p:spPr>
          <a:xfrm>
            <a:off x="407368" y="4977069"/>
            <a:ext cx="11408312" cy="571202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зачисления / списания денежных средств 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необходимо предоставить в Банк обосновывающие документы / информацию о корректном Коде выплат/поступлений 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4F02858B-92EC-436C-B149-52C36814441E}"/>
              </a:ext>
            </a:extLst>
          </p:cNvPr>
          <p:cNvSpPr/>
          <p:nvPr/>
        </p:nvSpPr>
        <p:spPr>
          <a:xfrm>
            <a:off x="6404510" y="1821764"/>
            <a:ext cx="5411170" cy="2412849"/>
          </a:xfrm>
          <a:prstGeom prst="roundRect">
            <a:avLst>
              <a:gd name="adj" fmla="val 5340"/>
            </a:avLst>
          </a:prstGeom>
          <a:solidFill>
            <a:srgbClr val="C6CADC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01241">
              <a:tabLst>
                <a:tab pos="401241" algn="l"/>
              </a:tabLst>
            </a:pP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 списании средств с ОБС в </a:t>
            </a:r>
            <a:r>
              <a:rPr lang="ru-RU" sz="1600" dirty="0" err="1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безакцептном</a:t>
            </a: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порядке (инкассовые поручения и исполнительные документы) Банк самостоятельно не может отнести на конкретный ДКП</a:t>
            </a:r>
          </a:p>
          <a:p>
            <a:pPr marL="401241">
              <a:tabLst>
                <a:tab pos="401241" algn="l"/>
              </a:tabLst>
            </a:pPr>
            <a:r>
              <a:rPr lang="ru-RU" sz="1600" dirty="0">
                <a:solidFill>
                  <a:srgbClr val="C6093B"/>
                </a:solidFill>
                <a:latin typeface="Arial Narrow" panose="020B0606020202030204" pitchFamily="34" charset="0"/>
              </a:rPr>
              <a:t>сумма списания будет отражена</a:t>
            </a:r>
          </a:p>
          <a:p>
            <a:pPr marL="686991" indent="-2857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01241" algn="l"/>
              </a:tabLst>
            </a:pP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детализированному коду   </a:t>
            </a:r>
            <a:r>
              <a:rPr lang="ru-RU" sz="1600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В1.11.99.00</a:t>
            </a:r>
            <a:r>
              <a:rPr lang="ru-RU" sz="1600" b="1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</a:t>
            </a:r>
            <a:r>
              <a:rPr lang="ru-RU" sz="1600" b="1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Неклассифицированные выплаты</a:t>
            </a: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</a:t>
            </a:r>
          </a:p>
          <a:p>
            <a:pPr marL="401241">
              <a:buClr>
                <a:srgbClr val="C00000"/>
              </a:buClr>
              <a:tabLst>
                <a:tab pos="401241" algn="l"/>
              </a:tabLst>
            </a:pPr>
            <a:r>
              <a:rPr lang="ru-RU" sz="1600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до момента получения Банком уточнений</a:t>
            </a: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F8D0DC17-6AF9-47D5-835D-80DA211CA514}"/>
              </a:ext>
            </a:extLst>
          </p:cNvPr>
          <p:cNvSpPr/>
          <p:nvPr/>
        </p:nvSpPr>
        <p:spPr>
          <a:xfrm>
            <a:off x="300859" y="4365646"/>
            <a:ext cx="11426033" cy="45175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Внимание! 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</a:t>
            </a:r>
            <a:r>
              <a:rPr lang="ru-RU" b="1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наличии неклассифицированных сумм БАНК уведомит Клиента по Системе ДБО 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866F5C7-9088-4C34-AE7F-7F05B9F3A9AC}"/>
              </a:ext>
            </a:extLst>
          </p:cNvPr>
          <p:cNvSpPr txBox="1">
            <a:spLocks/>
          </p:cNvSpPr>
          <p:nvPr/>
        </p:nvSpPr>
        <p:spPr>
          <a:xfrm>
            <a:off x="393773" y="1413065"/>
            <a:ext cx="5400600" cy="34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Невыясненные суммы поступлений на ОБС</a:t>
            </a:r>
            <a:endParaRPr lang="ru-RU" sz="1600" dirty="0">
              <a:solidFill>
                <a:srgbClr val="003A5D"/>
              </a:solidFill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55C3C45F-5F5E-4F48-87A9-60B1613E4413}"/>
              </a:ext>
            </a:extLst>
          </p:cNvPr>
          <p:cNvSpPr txBox="1">
            <a:spLocks/>
          </p:cNvSpPr>
          <p:nvPr/>
        </p:nvSpPr>
        <p:spPr>
          <a:xfrm>
            <a:off x="6404510" y="1415619"/>
            <a:ext cx="5696432" cy="346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Невыясненные суммы списаний с ОБС</a:t>
            </a:r>
            <a:endParaRPr lang="ru-RU" sz="1600" dirty="0">
              <a:solidFill>
                <a:srgbClr val="003A5D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6A0BCB-3517-4E78-85DF-6C94A01B8812}"/>
              </a:ext>
            </a:extLst>
          </p:cNvPr>
          <p:cNvSpPr/>
          <p:nvPr/>
        </p:nvSpPr>
        <p:spPr>
          <a:xfrm>
            <a:off x="399567" y="5610231"/>
            <a:ext cx="11400511" cy="575169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возврата неклассифицированных поступлений 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(ошибочно зачисленные средства) необходимо направить в Банк Распоряжение на перевод, заполнив поле 24: </a:t>
            </a:r>
            <a:r>
              <a:rPr lang="ru-RU" i="1" dirty="0">
                <a:solidFill>
                  <a:srgbClr val="003A5D"/>
                </a:solidFill>
                <a:latin typeface="Arial Narrow" panose="020B0606020202030204" pitchFamily="34" charset="0"/>
              </a:rPr>
              <a:t>«ИСД Р020162 </a:t>
            </a:r>
            <a:r>
              <a:rPr lang="ru-RU" b="1" i="1" dirty="0">
                <a:solidFill>
                  <a:srgbClr val="C6093B"/>
                </a:solidFill>
                <a:latin typeface="Arial Narrow" panose="020B0606020202030204" pitchFamily="34" charset="0"/>
              </a:rPr>
              <a:t>П1.12.00.00</a:t>
            </a:r>
            <a:r>
              <a:rPr lang="ru-RU" i="1" dirty="0">
                <a:solidFill>
                  <a:srgbClr val="003A5D"/>
                </a:solidFill>
                <a:latin typeface="Arial Narrow" panose="020B0606020202030204" pitchFamily="34" charset="0"/>
              </a:rPr>
              <a:t> Возврат ошибочно зачисленных средств»</a:t>
            </a:r>
            <a:endParaRPr lang="ru-RU" dirty="0">
              <a:solidFill>
                <a:srgbClr val="003A5D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3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57" y="21355"/>
            <a:ext cx="8424938" cy="1310133"/>
          </a:xfrm>
        </p:spPr>
        <p:txBody>
          <a:bodyPr/>
          <a:lstStyle/>
          <a:p>
            <a:r>
              <a:rPr lang="ru-RU" dirty="0"/>
              <a:t>ПРИМЕРЫ ИСПОЛЬЗОВАНИЯ КОДОВ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29EADE6-3FB5-429E-B717-483B75608673}"/>
              </a:ext>
            </a:extLst>
          </p:cNvPr>
          <p:cNvSpPr txBox="1"/>
          <p:nvPr/>
        </p:nvSpPr>
        <p:spPr>
          <a:xfrm>
            <a:off x="8855288" y="1752730"/>
            <a:ext cx="300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</a:rPr>
              <a:t>При  проведении по ОБС платежей в рамках денежного пула</a:t>
            </a:r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</a:rPr>
              <a:t>, 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осуществляемые Банком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59E25EB-275D-4A9E-B109-7EBF0DDF8D86}"/>
              </a:ext>
            </a:extLst>
          </p:cNvPr>
          <p:cNvSpPr/>
          <p:nvPr/>
        </p:nvSpPr>
        <p:spPr>
          <a:xfrm>
            <a:off x="1196749" y="1752730"/>
            <a:ext cx="2674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</a:rPr>
              <a:t>При зачислении средств на ОБС Клиента не с ОБС</a:t>
            </a:r>
            <a:endParaRPr lang="ru-RU" b="1" dirty="0">
              <a:solidFill>
                <a:srgbClr val="003A5D"/>
              </a:solidFill>
            </a:endParaRPr>
          </a:p>
        </p:txBody>
      </p:sp>
      <p:sp>
        <p:nvSpPr>
          <p:cNvPr id="42" name="Подзаголовок 2">
            <a:extLst>
              <a:ext uri="{FF2B5EF4-FFF2-40B4-BE49-F238E27FC236}">
                <a16:creationId xmlns:a16="http://schemas.microsoft.com/office/drawing/2014/main" id="{845D76BC-E1AA-4322-9819-D30922400AA5}"/>
              </a:ext>
            </a:extLst>
          </p:cNvPr>
          <p:cNvSpPr txBox="1">
            <a:spLocks/>
          </p:cNvSpPr>
          <p:nvPr/>
        </p:nvSpPr>
        <p:spPr>
          <a:xfrm>
            <a:off x="335357" y="2979615"/>
            <a:ext cx="3600000" cy="152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БАНК осуществит учёт </a:t>
            </a:r>
            <a:r>
              <a:rPr lang="ru-RU" sz="1600" b="0" dirty="0">
                <a:solidFill>
                  <a:srgbClr val="003A5D"/>
                </a:solidFill>
                <a:latin typeface="Arial Narrow" panose="020B0606020202030204" pitchFamily="34" charset="0"/>
              </a:rPr>
              <a:t>таких поступлений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по</a:t>
            </a:r>
            <a:r>
              <a:rPr lang="ru-RU" sz="1600" b="0" dirty="0">
                <a:solidFill>
                  <a:srgbClr val="003A5D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ДКП,</a:t>
            </a:r>
            <a:r>
              <a:rPr lang="ru-RU" sz="1600" dirty="0">
                <a:solidFill>
                  <a:srgbClr val="C6093B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указанному плательщиком </a:t>
            </a:r>
            <a:r>
              <a:rPr lang="ru-RU" sz="1600" b="0" dirty="0">
                <a:solidFill>
                  <a:srgbClr val="003A5D"/>
                </a:solidFill>
                <a:latin typeface="Arial Narrow" panose="020B0606020202030204" pitchFamily="34" charset="0"/>
              </a:rPr>
              <a:t>в Распоряжении на перевод</a:t>
            </a:r>
            <a:endParaRPr lang="ru-RU" sz="1600" b="0" strike="sngStrike" dirty="0">
              <a:solidFill>
                <a:srgbClr val="003A5D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3A5D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5D3024-0B84-4A2F-A41B-7C0F1354FB31}"/>
              </a:ext>
            </a:extLst>
          </p:cNvPr>
          <p:cNvSpPr/>
          <p:nvPr/>
        </p:nvSpPr>
        <p:spPr>
          <a:xfrm>
            <a:off x="8079564" y="2981689"/>
            <a:ext cx="37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A5D"/>
                </a:solidFill>
                <a:latin typeface="Arial Narrow" panose="020B0606020202030204" pitchFamily="34" charset="0"/>
              </a:rPr>
              <a:t>БАНК самостоятельно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классифицирует операцию</a:t>
            </a:r>
            <a:r>
              <a:rPr lang="ru-RU" sz="1600" b="1" dirty="0">
                <a:solidFill>
                  <a:srgbClr val="003A5D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>
                <a:solidFill>
                  <a:srgbClr val="003A5D"/>
                </a:solidFill>
                <a:latin typeface="Arial Narrow" panose="020B0606020202030204" pitchFamily="34" charset="0"/>
              </a:rPr>
              <a:t>определит детализированный код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2360AB3-AF14-441F-996C-D2586BD6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44" y="1820639"/>
            <a:ext cx="731978" cy="737734"/>
          </a:xfrm>
          <a:prstGeom prst="rect">
            <a:avLst/>
          </a:prstGeom>
          <a:noFill/>
          <a:ln w="25400" cap="flat">
            <a:solidFill>
              <a:srgbClr val="2F444E"/>
            </a:solidFill>
            <a:prstDash val="solid"/>
            <a:round/>
          </a:ln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4DC2745-F275-4C82-93B2-AA501BA17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25" y="1820638"/>
            <a:ext cx="699650" cy="699650"/>
          </a:xfrm>
          <a:prstGeom prst="rect">
            <a:avLst/>
          </a:prstGeom>
          <a:noFill/>
          <a:ln w="25400" cap="flat">
            <a:solidFill>
              <a:srgbClr val="2F444E"/>
            </a:solidFill>
            <a:prstDash val="solid"/>
            <a:round/>
          </a:ln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62AA39-9538-45EA-9A91-2311E0902A8B}"/>
              </a:ext>
            </a:extLst>
          </p:cNvPr>
          <p:cNvSpPr/>
          <p:nvPr/>
        </p:nvSpPr>
        <p:spPr>
          <a:xfrm>
            <a:off x="4118727" y="4509120"/>
            <a:ext cx="3773710" cy="1323439"/>
          </a:xfrm>
          <a:prstGeom prst="rect">
            <a:avLst/>
          </a:prstGeom>
          <a:noFill/>
          <a:ln w="12700">
            <a:solidFill>
              <a:srgbClr val="C6093B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Исполнителю/Участнику исполнения  СД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достаточно указать ДКВ в поле 24 «Назначение платежа» Распоряжения на перевод</a:t>
            </a:r>
          </a:p>
          <a:p>
            <a:pPr algn="just"/>
            <a:endParaRPr lang="ru-RU" sz="1600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08487E-9100-49AC-84D5-479EC184125D}"/>
              </a:ext>
            </a:extLst>
          </p:cNvPr>
          <p:cNvSpPr/>
          <p:nvPr/>
        </p:nvSpPr>
        <p:spPr>
          <a:xfrm>
            <a:off x="335357" y="4501805"/>
            <a:ext cx="3536189" cy="1815882"/>
          </a:xfrm>
          <a:prstGeom prst="rect">
            <a:avLst/>
          </a:prstGeom>
          <a:noFill/>
          <a:ln w="12700">
            <a:solidFill>
              <a:srgbClr val="C6093B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 зачислении на ОБС со счетов, не являющихся ОБС собственных средств Исполнитель/Участник исполнения  СД,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в Распоряжении на перевод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указывает  ДКП </a:t>
            </a:r>
          </a:p>
          <a:p>
            <a:pPr algn="just"/>
            <a:r>
              <a:rPr lang="ru-RU" sz="1600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П4.06.00.00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algn="just"/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«Иные переводы между счетами (поступления)»</a:t>
            </a:r>
            <a:endParaRPr lang="ru-RU" sz="1600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B70A47-534A-4B2E-83E5-C206A8B7F73B}"/>
              </a:ext>
            </a:extLst>
          </p:cNvPr>
          <p:cNvSpPr txBox="1"/>
          <p:nvPr/>
        </p:nvSpPr>
        <p:spPr>
          <a:xfrm>
            <a:off x="4938512" y="1790153"/>
            <a:ext cx="302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</a:rPr>
              <a:t>При переводе средств между ОБС</a:t>
            </a:r>
            <a:endParaRPr lang="ru-RU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306A72-0F08-45E2-99D0-7EA92B096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8" y="1820638"/>
            <a:ext cx="731978" cy="737735"/>
          </a:xfrm>
          <a:prstGeom prst="rect">
            <a:avLst/>
          </a:prstGeom>
          <a:noFill/>
          <a:ln w="25400" cap="flat">
            <a:solidFill>
              <a:srgbClr val="2F444E"/>
            </a:solidFill>
            <a:prstDash val="solid"/>
            <a:rou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61EC77B-C14C-40D7-BE41-CAB27364A71E}"/>
              </a:ext>
            </a:extLst>
          </p:cNvPr>
          <p:cNvSpPr/>
          <p:nvPr/>
        </p:nvSpPr>
        <p:spPr>
          <a:xfrm>
            <a:off x="4112437" y="2982566"/>
            <a:ext cx="378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3A5D"/>
                </a:solidFill>
                <a:latin typeface="Arial Narrow" panose="020B0606020202030204" pitchFamily="34" charset="0"/>
              </a:rPr>
              <a:t>БАНК определит ДКП самостоятельно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на основании указанного в поле 24 Распоряжения на перевод ДКВ по таблице соответствия кодов выплат и поступлений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3D6FB9-053F-4FE8-AB77-C172EBF2DEE6}"/>
              </a:ext>
            </a:extLst>
          </p:cNvPr>
          <p:cNvSpPr/>
          <p:nvPr/>
        </p:nvSpPr>
        <p:spPr>
          <a:xfrm>
            <a:off x="8096425" y="4509120"/>
            <a:ext cx="3760218" cy="830997"/>
          </a:xfrm>
          <a:prstGeom prst="rect">
            <a:avLst/>
          </a:prstGeom>
          <a:noFill/>
          <a:ln w="12700">
            <a:solidFill>
              <a:srgbClr val="C6093B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Исполнитель/Участник исполнения  СД не принимает участие в переводах в рамках денежного пула</a:t>
            </a:r>
            <a:endParaRPr lang="ru-RU" sz="1600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2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F622364-5B59-4BE8-8013-C4B7745A7090}"/>
              </a:ext>
            </a:extLst>
          </p:cNvPr>
          <p:cNvSpPr/>
          <p:nvPr/>
        </p:nvSpPr>
        <p:spPr>
          <a:xfrm flipV="1">
            <a:off x="335360" y="1539994"/>
            <a:ext cx="6738698" cy="2651355"/>
          </a:xfrm>
          <a:prstGeom prst="round2SameRect">
            <a:avLst/>
          </a:prstGeom>
          <a:solidFill>
            <a:srgbClr val="C6CA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907383"/>
            <a:r>
              <a:rPr lang="ru-RU" sz="3755" dirty="0">
                <a:solidFill>
                  <a:srgbClr val="1144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ru-RU" sz="1517" dirty="0">
              <a:solidFill>
                <a:srgbClr val="11444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ADA30AC-A51F-495A-99FB-222F6EA8A3FE}"/>
              </a:ext>
            </a:extLst>
          </p:cNvPr>
          <p:cNvSpPr txBox="1">
            <a:spLocks/>
          </p:cNvSpPr>
          <p:nvPr/>
        </p:nvSpPr>
        <p:spPr>
          <a:xfrm>
            <a:off x="479376" y="5118454"/>
            <a:ext cx="10002863" cy="1077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3A5D"/>
              </a:solidFill>
            </a:endParaRPr>
          </a:p>
        </p:txBody>
      </p:sp>
      <p:pic>
        <p:nvPicPr>
          <p:cNvPr id="10" name="Picture 2" descr="http://qrcoder.ru/code/?https%3A%2F%2Fabr.ru%2Fcorp%2Fkontrakty%2Fbankovskoe-soprovozhdenie-kontraktov-gazprom%2F&amp;4&amp;0">
            <a:extLst>
              <a:ext uri="{FF2B5EF4-FFF2-40B4-BE49-F238E27FC236}">
                <a16:creationId xmlns:a16="http://schemas.microsoft.com/office/drawing/2014/main" id="{CB6F4262-2EBC-4848-8591-423B6B8C4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t="7914" r="7520" b="8087"/>
          <a:stretch/>
        </p:blipFill>
        <p:spPr bwMode="auto">
          <a:xfrm>
            <a:off x="6533998" y="4847220"/>
            <a:ext cx="1080120" cy="1080120"/>
          </a:xfrm>
          <a:prstGeom prst="rect">
            <a:avLst/>
          </a:prstGeom>
          <a:solidFill>
            <a:srgbClr val="003A5D"/>
          </a:solidFill>
          <a:ln>
            <a:noFill/>
          </a:ln>
        </p:spPr>
      </p:pic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8E8B0228-7886-4EBA-ADF5-A7963512E657}"/>
              </a:ext>
            </a:extLst>
          </p:cNvPr>
          <p:cNvSpPr/>
          <p:nvPr/>
        </p:nvSpPr>
        <p:spPr>
          <a:xfrm>
            <a:off x="1119507" y="1614080"/>
            <a:ext cx="5768581" cy="2439024"/>
          </a:xfrm>
          <a:prstGeom prst="roundRect">
            <a:avLst>
              <a:gd name="adj" fmla="val 534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вопросам, связанным с применением Кодов выплат/поступлений просим направлять обращения с темой письма указывать: «ЕПК», ИНН/ наименование организации</a:t>
            </a:r>
            <a:endParaRPr lang="en-US" dirty="0">
              <a:solidFill>
                <a:srgbClr val="003A5D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адресу:</a:t>
            </a:r>
          </a:p>
          <a:p>
            <a:pPr algn="just"/>
            <a:r>
              <a:rPr lang="en-US" dirty="0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</a:t>
            </a:r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dirty="0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</a:t>
            </a:r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 err="1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</a:t>
            </a:r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 err="1">
                <a:solidFill>
                  <a:srgbClr val="C6093B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dirty="0">
              <a:solidFill>
                <a:srgbClr val="C6093B"/>
              </a:solidFill>
              <a:latin typeface="Arial Narrow" panose="020B0606020202030204" pitchFamily="34" charset="0"/>
            </a:endParaRPr>
          </a:p>
          <a:p>
            <a:pPr algn="just"/>
            <a:endParaRPr lang="ru-RU" dirty="0">
              <a:solidFill>
                <a:srgbClr val="C6093B"/>
              </a:solidFill>
              <a:latin typeface="Arial Narrow" panose="020B0606020202030204" pitchFamily="34" charset="0"/>
            </a:endParaRPr>
          </a:p>
          <a:p>
            <a:pPr algn="just"/>
            <a:endParaRPr lang="ru-RU" sz="800" dirty="0"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или по номеру телефона</a:t>
            </a:r>
            <a:r>
              <a:rPr lang="ru-RU" dirty="0">
                <a:solidFill>
                  <a:srgbClr val="003A5D"/>
                </a:solidFill>
              </a:rPr>
              <a:t> </a:t>
            </a:r>
            <a:r>
              <a:rPr lang="ru-RU" dirty="0">
                <a:solidFill>
                  <a:srgbClr val="C6093B"/>
                </a:solidFill>
              </a:rPr>
              <a:t>8 (812) 335-89-31.</a:t>
            </a:r>
            <a:endParaRPr lang="ru-RU" dirty="0">
              <a:solidFill>
                <a:srgbClr val="C6093B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dirty="0">
              <a:solidFill>
                <a:srgbClr val="003A5D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A348DF-DA5B-48C9-9A0B-7CFE09B2E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148E102E-FDF0-4132-9524-72CC38431EBE}"/>
              </a:ext>
            </a:extLst>
          </p:cNvPr>
          <p:cNvSpPr txBox="1">
            <a:spLocks/>
          </p:cNvSpPr>
          <p:nvPr/>
        </p:nvSpPr>
        <p:spPr>
          <a:xfrm>
            <a:off x="365414" y="4462583"/>
            <a:ext cx="9042954" cy="1077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Справочник ЕПК, Оферты</a:t>
            </a:r>
            <a:r>
              <a:rPr lang="ru-RU" sz="1800" dirty="0">
                <a:latin typeface="Arial Narrow" panose="020B0606020202030204" pitchFamily="34" charset="0"/>
              </a:rPr>
              <a:t> и настоящие Рекомендации по применению кодов выплат и поступлений размещены на сайте Банка </a:t>
            </a: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по адресу </a:t>
            </a:r>
            <a:r>
              <a:rPr lang="en-US" sz="1800" dirty="0">
                <a:solidFill>
                  <a:srgbClr val="C6093B"/>
                </a:solidFill>
                <a:latin typeface="Arial Narrow" panose="020B0606020202030204" pitchFamily="34" charset="0"/>
              </a:rPr>
              <a:t>www.abr.ru</a:t>
            </a:r>
            <a:r>
              <a:rPr lang="ru-RU" sz="1800" dirty="0">
                <a:solidFill>
                  <a:srgbClr val="C6093B"/>
                </a:solidFill>
                <a:latin typeface="Arial Narrow" panose="020B0606020202030204" pitchFamily="34" charset="0"/>
              </a:rPr>
              <a:t>:</a:t>
            </a:r>
            <a:endParaRPr lang="ru-RU" sz="1800" dirty="0">
              <a:solidFill>
                <a:srgbClr val="C6093B"/>
              </a:solidFill>
            </a:endParaRPr>
          </a:p>
        </p:txBody>
      </p:sp>
      <p:sp>
        <p:nvSpPr>
          <p:cNvPr id="19" name="Google Shape;571;p37">
            <a:extLst>
              <a:ext uri="{FF2B5EF4-FFF2-40B4-BE49-F238E27FC236}">
                <a16:creationId xmlns:a16="http://schemas.microsoft.com/office/drawing/2014/main" id="{82A77F43-7C5D-420A-8AF8-9042A1E60F4C}"/>
              </a:ext>
            </a:extLst>
          </p:cNvPr>
          <p:cNvSpPr/>
          <p:nvPr/>
        </p:nvSpPr>
        <p:spPr>
          <a:xfrm>
            <a:off x="509956" y="2397509"/>
            <a:ext cx="609551" cy="57606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28575" cap="rnd" cmpd="sng">
            <a:solidFill>
              <a:srgbClr val="003A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571;p37">
            <a:extLst>
              <a:ext uri="{FF2B5EF4-FFF2-40B4-BE49-F238E27FC236}">
                <a16:creationId xmlns:a16="http://schemas.microsoft.com/office/drawing/2014/main" id="{881A5667-C5ED-4DC0-BB62-754498DEFE43}"/>
              </a:ext>
            </a:extLst>
          </p:cNvPr>
          <p:cNvSpPr/>
          <p:nvPr/>
        </p:nvSpPr>
        <p:spPr>
          <a:xfrm>
            <a:off x="530149" y="3276844"/>
            <a:ext cx="609551" cy="57606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28575" cap="rnd" cmpd="sng">
            <a:solidFill>
              <a:srgbClr val="003A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50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28303252-D67C-4AF4-A417-AB7B7E6B6CAF}"/>
              </a:ext>
            </a:extLst>
          </p:cNvPr>
          <p:cNvSpPr/>
          <p:nvPr/>
        </p:nvSpPr>
        <p:spPr>
          <a:xfrm>
            <a:off x="6275122" y="3501008"/>
            <a:ext cx="5443742" cy="2737744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rgbClr val="C6093B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59" y="403200"/>
            <a:ext cx="8208913" cy="720080"/>
          </a:xfrm>
        </p:spPr>
        <p:txBody>
          <a:bodyPr/>
          <a:lstStyle/>
          <a:p>
            <a:r>
              <a:rPr lang="ru-RU" dirty="0"/>
              <a:t>ЕДИНЫЕ ПЕРЕЧНИ КОДОВ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03CEC792-AF26-4493-B063-F481FA782765}"/>
              </a:ext>
            </a:extLst>
          </p:cNvPr>
          <p:cNvSpPr/>
          <p:nvPr/>
        </p:nvSpPr>
        <p:spPr>
          <a:xfrm>
            <a:off x="473136" y="3512196"/>
            <a:ext cx="5615367" cy="2737744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b="1" dirty="0">
              <a:solidFill>
                <a:srgbClr val="C6093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C59FA9-13EF-4047-95F6-4EE03EB48183}"/>
              </a:ext>
            </a:extLst>
          </p:cNvPr>
          <p:cNvSpPr/>
          <p:nvPr/>
        </p:nvSpPr>
        <p:spPr>
          <a:xfrm>
            <a:off x="531877" y="3705171"/>
            <a:ext cx="544374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</a:rPr>
              <a:t>Код целевого направления расходования средств/ источника поступлений средств или</a:t>
            </a:r>
          </a:p>
          <a:p>
            <a:pPr lvl="0" algn="just"/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</a:rPr>
              <a:t>Код выплат/поступлений</a:t>
            </a:r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– буквенно-цифровое значение: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присваивается соответствующему направлению расходования средств с ОБС или источнику поступления средств на ОБС</a:t>
            </a:r>
          </a:p>
          <a:p>
            <a:pPr lvl="0" algn="just"/>
            <a:endParaRPr lang="ru-RU" sz="800" dirty="0">
              <a:solidFill>
                <a:srgbClr val="003A5D"/>
              </a:solidFill>
              <a:latin typeface="Arial Narrow" panose="020B0606020202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подлежит обязательному указанию в Распоряжении на перевод согласно справочнику Кодов выплат/поступлений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</a:rPr>
              <a:t>–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  Справочник  ЕПК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845BC8-1B0E-4EEC-92CD-452127E8D871}"/>
              </a:ext>
            </a:extLst>
          </p:cNvPr>
          <p:cNvSpPr/>
          <p:nvPr/>
        </p:nvSpPr>
        <p:spPr>
          <a:xfrm>
            <a:off x="6528048" y="3705171"/>
            <a:ext cx="4855128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Порядок применения Кодов выплат/поступлений закрепляется в Оферте Банка :</a:t>
            </a:r>
          </a:p>
          <a:p>
            <a:pPr lvl="0" algn="just"/>
            <a:endParaRPr lang="ru-RU" sz="1000" dirty="0">
              <a:solidFill>
                <a:srgbClr val="C6093B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Приложение №1 к Оферте Банка – Параметр банковского сопровождения «Предмет контроля» дополнен контрольными процедурами</a:t>
            </a:r>
          </a:p>
          <a:p>
            <a:pPr algn="just"/>
            <a:endParaRPr lang="ru-RU" sz="800" dirty="0">
              <a:solidFill>
                <a:srgbClr val="003A5D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Раздел 4 Оферты Банка – определен порядок указания Кода выплат/поступлений в Распоряжении на перевод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A3CCED0-DE22-4469-AB94-AC41DC29F717}"/>
              </a:ext>
            </a:extLst>
          </p:cNvPr>
          <p:cNvSpPr txBox="1">
            <a:spLocks/>
          </p:cNvSpPr>
          <p:nvPr/>
        </p:nvSpPr>
        <p:spPr>
          <a:xfrm>
            <a:off x="335359" y="1408550"/>
            <a:ext cx="11352030" cy="20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>
                <a:latin typeface="Arial Narrow" panose="020B0606020202030204" pitchFamily="34" charset="0"/>
              </a:rPr>
              <a:t>Единые перечни кодов </a:t>
            </a: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классифицируют </a:t>
            </a:r>
            <a:r>
              <a:rPr lang="ru-RU" sz="1800" dirty="0">
                <a:latin typeface="Arial Narrow" panose="020B0606020202030204" pitchFamily="34" charset="0"/>
              </a:rPr>
              <a:t>операции списания и зачисления по Отдельным банковским счетам (ОБС) путем их группировки по определенным признакам и позволяют: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>
                <a:latin typeface="Arial Narrow" panose="020B0606020202030204" pitchFamily="34" charset="0"/>
              </a:rPr>
              <a:t>Осуществлять аналитический (управленческий) учет операций по ОБС при исполнении Сопровождаемых договоров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>
                <a:latin typeface="Arial Narrow" panose="020B0606020202030204" pitchFamily="34" charset="0"/>
              </a:rPr>
              <a:t>Проводить структурный анализа расходов, произведенных с ОБС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0" dirty="0">
                <a:latin typeface="Arial Narrow" panose="020B0606020202030204" pitchFamily="34" charset="0"/>
              </a:rPr>
              <a:t>Качественно изменить содержание контрольных процедур Банка: за счет сопоставления детализированных кодов, указанных в платежных документах, настраивать автоматизированные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359740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59" y="403200"/>
            <a:ext cx="7776865" cy="720080"/>
          </a:xfrm>
        </p:spPr>
        <p:txBody>
          <a:bodyPr/>
          <a:lstStyle/>
          <a:p>
            <a:r>
              <a:rPr lang="ru-RU" dirty="0"/>
              <a:t>СТРУКТУРА КОДОВ ВЫПЛАТ/ ПОСТУПЛЕНИЙ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8EE2C31-56E0-46F1-81A6-8B880F696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0904"/>
              </p:ext>
            </p:extLst>
          </p:nvPr>
        </p:nvGraphicFramePr>
        <p:xfrm>
          <a:off x="376821" y="1628800"/>
          <a:ext cx="11555686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74">
                  <a:extLst>
                    <a:ext uri="{9D8B030D-6E8A-4147-A177-3AD203B41FA5}">
                      <a16:colId xmlns:a16="http://schemas.microsoft.com/office/drawing/2014/main" val="191798526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3168289406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1759282540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164526558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263612455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180010650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713137843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2695137239"/>
                    </a:ext>
                  </a:extLst>
                </a:gridCol>
                <a:gridCol w="962974">
                  <a:extLst>
                    <a:ext uri="{9D8B030D-6E8A-4147-A177-3AD203B41FA5}">
                      <a16:colId xmlns:a16="http://schemas.microsoft.com/office/drawing/2014/main" val="2655587080"/>
                    </a:ext>
                  </a:extLst>
                </a:gridCol>
                <a:gridCol w="636601">
                  <a:extLst>
                    <a:ext uri="{9D8B030D-6E8A-4147-A177-3AD203B41FA5}">
                      <a16:colId xmlns:a16="http://schemas.microsoft.com/office/drawing/2014/main" val="1714379068"/>
                    </a:ext>
                  </a:extLst>
                </a:gridCol>
                <a:gridCol w="1150123">
                  <a:extLst>
                    <a:ext uri="{9D8B030D-6E8A-4147-A177-3AD203B41FA5}">
                      <a16:colId xmlns:a16="http://schemas.microsoft.com/office/drawing/2014/main" val="774727674"/>
                    </a:ext>
                  </a:extLst>
                </a:gridCol>
                <a:gridCol w="1102196">
                  <a:extLst>
                    <a:ext uri="{9D8B030D-6E8A-4147-A177-3AD203B41FA5}">
                      <a16:colId xmlns:a16="http://schemas.microsoft.com/office/drawing/2014/main" val="1951895818"/>
                    </a:ext>
                  </a:extLst>
                </a:gridCol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Номер разряда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A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39397"/>
                  </a:ext>
                </a:extLst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Структура</a:t>
                      </a:r>
                    </a:p>
                  </a:txBody>
                  <a:tcPr>
                    <a:lnL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Вид операции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Вид деятельности контрагента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Статья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3A5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Подстатья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Аналитический признак №1</a:t>
                      </a:r>
                    </a:p>
                  </a:txBody>
                  <a:tcP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Аналитический признак №2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3A5D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215203"/>
                  </a:ext>
                </a:extLst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Значение</a:t>
                      </a:r>
                    </a:p>
                  </a:txBody>
                  <a:tcPr>
                    <a:lnL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В / П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1/ 2/ 3/ 4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Ц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Ц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Ц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Ц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0/ А/ Ф</a:t>
                      </a:r>
                    </a:p>
                  </a:txBody>
                  <a:tcP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</a:rPr>
                        <a:t>0/ Н /К</a:t>
                      </a:r>
                    </a:p>
                  </a:txBody>
                  <a:tcPr>
                    <a:lnR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93671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D3E8DC38-987F-4EF8-A440-9337C7C17B09}"/>
              </a:ext>
            </a:extLst>
          </p:cNvPr>
          <p:cNvSpPr/>
          <p:nvPr/>
        </p:nvSpPr>
        <p:spPr>
          <a:xfrm>
            <a:off x="376821" y="3840138"/>
            <a:ext cx="1542715" cy="2451710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разряд</a:t>
            </a:r>
          </a:p>
          <a:p>
            <a:endParaRPr lang="ru-RU" sz="800" b="1" dirty="0">
              <a:solidFill>
                <a:srgbClr val="C6093B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– выплаты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 - поступления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A46B097F-AB75-499C-9748-794B40F30EAE}"/>
              </a:ext>
            </a:extLst>
          </p:cNvPr>
          <p:cNvSpPr/>
          <p:nvPr/>
        </p:nvSpPr>
        <p:spPr>
          <a:xfrm>
            <a:off x="2063552" y="3840138"/>
            <a:ext cx="2376264" cy="2451710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2 разряд</a:t>
            </a:r>
          </a:p>
          <a:p>
            <a:endParaRPr lang="ru-RU" sz="800" b="1" dirty="0">
              <a:solidFill>
                <a:srgbClr val="C6093B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– текущая операционная деятельность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2 – инвестиционная деятельность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– финансовая деятельность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4 – переводы средств И / УИ между своими банковскими счетами</a:t>
            </a:r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7690B487-F744-4147-ADED-407495AAA7D1}"/>
              </a:ext>
            </a:extLst>
          </p:cNvPr>
          <p:cNvSpPr/>
          <p:nvPr/>
        </p:nvSpPr>
        <p:spPr>
          <a:xfrm>
            <a:off x="4583832" y="3840138"/>
            <a:ext cx="1944216" cy="2451710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3 - 9 разряды</a:t>
            </a:r>
          </a:p>
          <a:p>
            <a:endParaRPr lang="ru-RU" sz="800" b="1" dirty="0">
              <a:solidFill>
                <a:srgbClr val="C6093B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(точка) – разделитель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Ц – цифра</a:t>
            </a:r>
          </a:p>
        </p:txBody>
      </p:sp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383DFEAA-E474-4E9D-9AA4-21AF79A12735}"/>
              </a:ext>
            </a:extLst>
          </p:cNvPr>
          <p:cNvSpPr/>
          <p:nvPr/>
        </p:nvSpPr>
        <p:spPr>
          <a:xfrm>
            <a:off x="6740216" y="3840138"/>
            <a:ext cx="2524136" cy="2451710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 разряд</a:t>
            </a:r>
          </a:p>
          <a:p>
            <a:endParaRPr lang="ru-RU" sz="800" b="1" dirty="0">
              <a:solidFill>
                <a:srgbClr val="C6093B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 – при поступлении авансов и выплате авансов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 – при поступлении средств от фактора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0 (ноль) – в иных случаях ( в т.ч. при оплате кредиторской задолженности)</a:t>
            </a: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4D458D20-C859-4C00-883B-CCDA95316191}"/>
              </a:ext>
            </a:extLst>
          </p:cNvPr>
          <p:cNvSpPr/>
          <p:nvPr/>
        </p:nvSpPr>
        <p:spPr>
          <a:xfrm>
            <a:off x="9340216" y="3840138"/>
            <a:ext cx="2592288" cy="2451710"/>
          </a:xfrm>
          <a:prstGeom prst="roundRect">
            <a:avLst>
              <a:gd name="adj" fmla="val 5340"/>
            </a:avLst>
          </a:prstGeom>
          <a:solidFill>
            <a:srgbClr val="C6CADC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11 разряд</a:t>
            </a:r>
          </a:p>
          <a:p>
            <a:endParaRPr lang="ru-RU" sz="800" b="1" dirty="0">
              <a:solidFill>
                <a:srgbClr val="C6093B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 – при выплате в рамках оплаты накладных расходов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 – при выплатах с ОБС для возмещения (компенсации) расходов, произведённых с иных счетов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выплаты</a:t>
            </a:r>
          </a:p>
          <a:p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0 (ноль) – при поступлениях и при иных выплатах</a:t>
            </a:r>
          </a:p>
        </p:txBody>
      </p:sp>
    </p:spTree>
    <p:extLst>
      <p:ext uri="{BB962C8B-B14F-4D97-AF65-F5344CB8AC3E}">
        <p14:creationId xmlns:p14="http://schemas.microsoft.com/office/powerpoint/2010/main" val="249934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59" y="403200"/>
            <a:ext cx="10585177" cy="720080"/>
          </a:xfrm>
        </p:spPr>
        <p:txBody>
          <a:bodyPr/>
          <a:lstStyle/>
          <a:p>
            <a:r>
              <a:rPr lang="ru-RU" dirty="0"/>
              <a:t>ПРИМЕНЕНИЕ КОДОВ ВЫПЛАТ/ ПОСТУПЛЕНИЙ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0" name="Подзаголовок 2">
            <a:extLst>
              <a:ext uri="{FF2B5EF4-FFF2-40B4-BE49-F238E27FC236}">
                <a16:creationId xmlns:a16="http://schemas.microsoft.com/office/drawing/2014/main" id="{2B57C492-20EA-466F-B0E4-B6A66B14572E}"/>
              </a:ext>
            </a:extLst>
          </p:cNvPr>
          <p:cNvSpPr txBox="1">
            <a:spLocks/>
          </p:cNvSpPr>
          <p:nvPr/>
        </p:nvSpPr>
        <p:spPr>
          <a:xfrm>
            <a:off x="360367" y="1538440"/>
            <a:ext cx="11017223" cy="850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BA2346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 02 марта 2026 г. обязательным</a:t>
            </a:r>
            <a:r>
              <a:rPr lang="ru-RU" sz="1800" dirty="0">
                <a:latin typeface="Arial Narrow" panose="020B0606020202030204" pitchFamily="34" charset="0"/>
              </a:rPr>
              <a:t> будет являться указание в Распоряжении на перевод при осуществлении переводов денежных средств с ОБС детализированного кода, соответствующего содержанию Распоряжения на перевод и Обосновывающих документов, а также Справочнику ЕПК.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rgbClr val="003A5D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3A5D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ADA30AC-A51F-495A-99FB-222F6EA8A3FE}"/>
              </a:ext>
            </a:extLst>
          </p:cNvPr>
          <p:cNvSpPr txBox="1">
            <a:spLocks/>
          </p:cNvSpPr>
          <p:nvPr/>
        </p:nvSpPr>
        <p:spPr>
          <a:xfrm>
            <a:off x="479376" y="5118454"/>
            <a:ext cx="10002863" cy="1077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Справочник ЕПК</a:t>
            </a:r>
            <a:r>
              <a:rPr lang="ru-RU" sz="1800" dirty="0">
                <a:latin typeface="Arial Narrow" panose="020B0606020202030204" pitchFamily="34" charset="0"/>
              </a:rPr>
              <a:t> размещается в сервисе «Личный кабинет по банковскому сопровождению ЭТП ГПБ» на Электронной площадке, в Офертах Банка и на сайте Банка по адресу:</a:t>
            </a:r>
            <a:endParaRPr lang="ru-RU" sz="1800" dirty="0">
              <a:solidFill>
                <a:srgbClr val="003A5D"/>
              </a:solidFill>
            </a:endParaRPr>
          </a:p>
        </p:txBody>
      </p:sp>
      <p:pic>
        <p:nvPicPr>
          <p:cNvPr id="10" name="Picture 2" descr="http://qrcoder.ru/code/?https%3A%2F%2Fabr.ru%2Fcorp%2Fkontrakty%2Fbankovskoe-soprovozhdenie-kontraktov-gazprom%2F&amp;4&amp;0">
            <a:extLst>
              <a:ext uri="{FF2B5EF4-FFF2-40B4-BE49-F238E27FC236}">
                <a16:creationId xmlns:a16="http://schemas.microsoft.com/office/drawing/2014/main" id="{CB6F4262-2EBC-4848-8591-423B6B8C4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t="7914" r="7520" b="8087"/>
          <a:stretch/>
        </p:blipFill>
        <p:spPr bwMode="auto">
          <a:xfrm>
            <a:off x="7752184" y="5503540"/>
            <a:ext cx="1080120" cy="1080120"/>
          </a:xfrm>
          <a:prstGeom prst="rect">
            <a:avLst/>
          </a:prstGeom>
          <a:solidFill>
            <a:srgbClr val="003A5D"/>
          </a:solidFill>
          <a:ln>
            <a:noFill/>
          </a:ln>
        </p:spPr>
      </p:pic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8E8B0228-7886-4EBA-ADF5-A7963512E657}"/>
              </a:ext>
            </a:extLst>
          </p:cNvPr>
          <p:cNvSpPr/>
          <p:nvPr/>
        </p:nvSpPr>
        <p:spPr>
          <a:xfrm>
            <a:off x="479376" y="2757923"/>
            <a:ext cx="5130000" cy="2039229"/>
          </a:xfrm>
          <a:prstGeom prst="roundRect">
            <a:avLst>
              <a:gd name="adj" fmla="val 5340"/>
            </a:avLst>
          </a:prstGeom>
          <a:solidFill>
            <a:srgbClr val="ACB2C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Для конкретного Исполнителя или Участника исполнения Сопровождаемого договора</a:t>
            </a: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может применяться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либо </a:t>
            </a:r>
            <a:r>
              <a:rPr lang="ru-RU" u="sng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общая</a:t>
            </a: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классификация детализированных кодов,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либо </a:t>
            </a:r>
            <a:r>
              <a:rPr lang="ru-RU" u="sng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специальная </a:t>
            </a: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классификация (определяется Заказчиком).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id="{11F45BAF-BE21-4CD9-905D-901EA7D62D70}"/>
              </a:ext>
            </a:extLst>
          </p:cNvPr>
          <p:cNvSpPr/>
          <p:nvPr/>
        </p:nvSpPr>
        <p:spPr>
          <a:xfrm>
            <a:off x="6112563" y="2746156"/>
            <a:ext cx="5130000" cy="2050995"/>
          </a:xfrm>
          <a:prstGeom prst="roundRect">
            <a:avLst>
              <a:gd name="adj" fmla="val 5340"/>
            </a:avLst>
          </a:prstGeom>
          <a:solidFill>
            <a:srgbClr val="ACB2C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Справочник ЕПК, доступный к применению при осуществлении расчётов по конкретному Сопровождаемому договору, указывается </a:t>
            </a:r>
          </a:p>
          <a:p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 приложении № 2 к Оферте Банка.</a:t>
            </a:r>
          </a:p>
        </p:txBody>
      </p:sp>
    </p:spTree>
    <p:extLst>
      <p:ext uri="{BB962C8B-B14F-4D97-AF65-F5344CB8AC3E}">
        <p14:creationId xmlns:p14="http://schemas.microsoft.com/office/powerpoint/2010/main" val="275253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403200"/>
            <a:ext cx="8352929" cy="720080"/>
          </a:xfrm>
        </p:spPr>
        <p:txBody>
          <a:bodyPr/>
          <a:lstStyle/>
          <a:p>
            <a:r>
              <a:rPr lang="ru-RU" dirty="0"/>
              <a:t>НОВЫЕ КОНТРОЛЬНЫЕ ПРОЦЕДУРЫ БАНКА 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5" name="Подзаголовок 2">
            <a:extLst>
              <a:ext uri="{FF2B5EF4-FFF2-40B4-BE49-F238E27FC236}">
                <a16:creationId xmlns:a16="http://schemas.microsoft.com/office/drawing/2014/main" id="{D9E8DC0D-2F43-4CB3-BE83-145351B13A2B}"/>
              </a:ext>
            </a:extLst>
          </p:cNvPr>
          <p:cNvSpPr txBox="1">
            <a:spLocks/>
          </p:cNvSpPr>
          <p:nvPr/>
        </p:nvSpPr>
        <p:spPr>
          <a:xfrm>
            <a:off x="387733" y="1659722"/>
            <a:ext cx="11089232" cy="572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C6093B"/>
                </a:solidFill>
                <a:latin typeface="Arial Narrow" panose="020B0606020202030204" pitchFamily="34" charset="0"/>
              </a:rPr>
              <a:t>БАНК </a:t>
            </a: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обеспечивает контроль Распоряжения на перевод Исполнителя  / Участника исполнения СД на предмет: 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3A5D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29EADE6-3FB5-429E-B717-483B75608673}"/>
              </a:ext>
            </a:extLst>
          </p:cNvPr>
          <p:cNvSpPr txBox="1"/>
          <p:nvPr/>
        </p:nvSpPr>
        <p:spPr>
          <a:xfrm>
            <a:off x="7487770" y="2490514"/>
            <a:ext cx="330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соответствия указанного в Распоряжении на перевод ДКВ/ ДКП содержанию Распоряжения и Обосновывающих документов </a:t>
            </a:r>
            <a:endParaRPr lang="ru-RU" dirty="0">
              <a:solidFill>
                <a:srgbClr val="003A5D"/>
              </a:solidFill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59E25EB-275D-4A9E-B109-7EBF0DDF8D86}"/>
              </a:ext>
            </a:extLst>
          </p:cNvPr>
          <p:cNvSpPr/>
          <p:nvPr/>
        </p:nvSpPr>
        <p:spPr>
          <a:xfrm>
            <a:off x="1285167" y="2489868"/>
            <a:ext cx="3594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наличия и соответствия указанного в Распоряжении на перевод детализированного кода выплат (ДКВ) / детализированного кода поступлений (ДКП) Справочнику ЕПК</a:t>
            </a:r>
            <a:endParaRPr lang="ru-RU" dirty="0">
              <a:solidFill>
                <a:srgbClr val="003A5D"/>
              </a:solidFill>
            </a:endParaRPr>
          </a:p>
        </p:txBody>
      </p:sp>
      <p:grpSp>
        <p:nvGrpSpPr>
          <p:cNvPr id="90" name="Рисунок 419">
            <a:extLst>
              <a:ext uri="{FF2B5EF4-FFF2-40B4-BE49-F238E27FC236}">
                <a16:creationId xmlns:a16="http://schemas.microsoft.com/office/drawing/2014/main" id="{53CB7A76-669F-4FCE-A7C7-3E865AE7AFAC}"/>
              </a:ext>
            </a:extLst>
          </p:cNvPr>
          <p:cNvGrpSpPr>
            <a:grpSpLocks noChangeAspect="1"/>
          </p:cNvGrpSpPr>
          <p:nvPr/>
        </p:nvGrpSpPr>
        <p:grpSpPr>
          <a:xfrm>
            <a:off x="6600056" y="2584455"/>
            <a:ext cx="598445" cy="544544"/>
            <a:chOff x="5657850" y="3029045"/>
            <a:chExt cx="877728" cy="798671"/>
          </a:xfrm>
          <a:noFill/>
        </p:grpSpPr>
        <p:grpSp>
          <p:nvGrpSpPr>
            <p:cNvPr id="91" name="Рисунок 419">
              <a:extLst>
                <a:ext uri="{FF2B5EF4-FFF2-40B4-BE49-F238E27FC236}">
                  <a16:creationId xmlns:a16="http://schemas.microsoft.com/office/drawing/2014/main" id="{FAFCF553-6A12-4158-A59B-F8795D14B757}"/>
                </a:ext>
              </a:extLst>
            </p:cNvPr>
            <p:cNvGrpSpPr/>
            <p:nvPr/>
          </p:nvGrpSpPr>
          <p:grpSpPr>
            <a:xfrm>
              <a:off x="6117431" y="3335655"/>
              <a:ext cx="54863" cy="319087"/>
              <a:chOff x="6117431" y="3335655"/>
              <a:chExt cx="54863" cy="319087"/>
            </a:xfrm>
            <a:noFill/>
          </p:grpSpPr>
          <p:sp>
            <p:nvSpPr>
              <p:cNvPr id="102" name="Полилиния: фигура 429">
                <a:extLst>
                  <a:ext uri="{FF2B5EF4-FFF2-40B4-BE49-F238E27FC236}">
                    <a16:creationId xmlns:a16="http://schemas.microsoft.com/office/drawing/2014/main" id="{79708147-AA9F-4F82-9BB5-386443B67B64}"/>
                  </a:ext>
                </a:extLst>
              </p:cNvPr>
              <p:cNvSpPr/>
              <p:nvPr/>
            </p:nvSpPr>
            <p:spPr>
              <a:xfrm>
                <a:off x="6117431" y="3335655"/>
                <a:ext cx="54863" cy="219456"/>
              </a:xfrm>
              <a:custGeom>
                <a:avLst/>
                <a:gdLst>
                  <a:gd name="connsiteX0" fmla="*/ 0 w 54863"/>
                  <a:gd name="connsiteY0" fmla="*/ 0 h 219456"/>
                  <a:gd name="connsiteX1" fmla="*/ 54864 w 54863"/>
                  <a:gd name="connsiteY1" fmla="*/ 0 h 219456"/>
                  <a:gd name="connsiteX2" fmla="*/ 54864 w 54863"/>
                  <a:gd name="connsiteY2" fmla="*/ 219456 h 219456"/>
                  <a:gd name="connsiteX3" fmla="*/ 0 w 54863"/>
                  <a:gd name="connsiteY3" fmla="*/ 219456 h 2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63" h="219456">
                    <a:moveTo>
                      <a:pt x="0" y="0"/>
                    </a:moveTo>
                    <a:lnTo>
                      <a:pt x="54864" y="0"/>
                    </a:lnTo>
                    <a:lnTo>
                      <a:pt x="54864" y="219456"/>
                    </a:lnTo>
                    <a:lnTo>
                      <a:pt x="0" y="219456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03" name="Полилиния: фигура 430">
                <a:extLst>
                  <a:ext uri="{FF2B5EF4-FFF2-40B4-BE49-F238E27FC236}">
                    <a16:creationId xmlns:a16="http://schemas.microsoft.com/office/drawing/2014/main" id="{FA80FFEE-55A7-4ABF-BA95-2E99B253981C}"/>
                  </a:ext>
                </a:extLst>
              </p:cNvPr>
              <p:cNvSpPr/>
              <p:nvPr/>
            </p:nvSpPr>
            <p:spPr>
              <a:xfrm>
                <a:off x="6117431" y="3598545"/>
                <a:ext cx="54863" cy="56197"/>
              </a:xfrm>
              <a:custGeom>
                <a:avLst/>
                <a:gdLst>
                  <a:gd name="connsiteX0" fmla="*/ 0 w 54863"/>
                  <a:gd name="connsiteY0" fmla="*/ 0 h 56197"/>
                  <a:gd name="connsiteX1" fmla="*/ 54864 w 54863"/>
                  <a:gd name="connsiteY1" fmla="*/ 0 h 56197"/>
                  <a:gd name="connsiteX2" fmla="*/ 54864 w 54863"/>
                  <a:gd name="connsiteY2" fmla="*/ 56197 h 56197"/>
                  <a:gd name="connsiteX3" fmla="*/ 0 w 54863"/>
                  <a:gd name="connsiteY3" fmla="*/ 56197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63" h="56197">
                    <a:moveTo>
                      <a:pt x="0" y="0"/>
                    </a:moveTo>
                    <a:lnTo>
                      <a:pt x="54864" y="0"/>
                    </a:lnTo>
                    <a:lnTo>
                      <a:pt x="54864" y="56197"/>
                    </a:lnTo>
                    <a:lnTo>
                      <a:pt x="0" y="56197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92" name="Рисунок 419">
              <a:extLst>
                <a:ext uri="{FF2B5EF4-FFF2-40B4-BE49-F238E27FC236}">
                  <a16:creationId xmlns:a16="http://schemas.microsoft.com/office/drawing/2014/main" id="{218D2C3C-6F58-40BB-857F-3A6FDDFB7F76}"/>
                </a:ext>
              </a:extLst>
            </p:cNvPr>
            <p:cNvGrpSpPr/>
            <p:nvPr/>
          </p:nvGrpSpPr>
          <p:grpSpPr>
            <a:xfrm>
              <a:off x="5657850" y="3398043"/>
              <a:ext cx="429577" cy="429672"/>
              <a:chOff x="5657850" y="3398043"/>
              <a:chExt cx="429577" cy="429672"/>
            </a:xfrm>
            <a:noFill/>
          </p:grpSpPr>
          <p:sp>
            <p:nvSpPr>
              <p:cNvPr id="100" name="Полилиния: фигура 432">
                <a:extLst>
                  <a:ext uri="{FF2B5EF4-FFF2-40B4-BE49-F238E27FC236}">
                    <a16:creationId xmlns:a16="http://schemas.microsoft.com/office/drawing/2014/main" id="{5921983D-79E2-4651-B1C8-4E8C6BCBF1C8}"/>
                  </a:ext>
                </a:extLst>
              </p:cNvPr>
              <p:cNvSpPr/>
              <p:nvPr/>
            </p:nvSpPr>
            <p:spPr>
              <a:xfrm>
                <a:off x="5657850" y="3398043"/>
                <a:ext cx="429577" cy="429672"/>
              </a:xfrm>
              <a:custGeom>
                <a:avLst/>
                <a:gdLst>
                  <a:gd name="connsiteX0" fmla="*/ 0 w 429577"/>
                  <a:gd name="connsiteY0" fmla="*/ 182785 h 429672"/>
                  <a:gd name="connsiteX1" fmla="*/ 0 w 429577"/>
                  <a:gd name="connsiteY1" fmla="*/ 246888 h 429672"/>
                  <a:gd name="connsiteX2" fmla="*/ 12859 w 429577"/>
                  <a:gd name="connsiteY2" fmla="*/ 259747 h 429672"/>
                  <a:gd name="connsiteX3" fmla="*/ 50387 w 429577"/>
                  <a:gd name="connsiteY3" fmla="*/ 259747 h 429672"/>
                  <a:gd name="connsiteX4" fmla="*/ 71057 w 429577"/>
                  <a:gd name="connsiteY4" fmla="*/ 280416 h 429672"/>
                  <a:gd name="connsiteX5" fmla="*/ 66770 w 429577"/>
                  <a:gd name="connsiteY5" fmla="*/ 299466 h 429672"/>
                  <a:gd name="connsiteX6" fmla="*/ 40195 w 429577"/>
                  <a:gd name="connsiteY6" fmla="*/ 326041 h 429672"/>
                  <a:gd name="connsiteX7" fmla="*/ 40195 w 429577"/>
                  <a:gd name="connsiteY7" fmla="*/ 344138 h 429672"/>
                  <a:gd name="connsiteX8" fmla="*/ 85630 w 429577"/>
                  <a:gd name="connsiteY8" fmla="*/ 389477 h 429672"/>
                  <a:gd name="connsiteX9" fmla="*/ 103727 w 429577"/>
                  <a:gd name="connsiteY9" fmla="*/ 389477 h 429672"/>
                  <a:gd name="connsiteX10" fmla="*/ 130207 w 429577"/>
                  <a:gd name="connsiteY10" fmla="*/ 362998 h 429672"/>
                  <a:gd name="connsiteX11" fmla="*/ 159449 w 429577"/>
                  <a:gd name="connsiteY11" fmla="*/ 362807 h 429672"/>
                  <a:gd name="connsiteX12" fmla="*/ 169926 w 429577"/>
                  <a:gd name="connsiteY12" fmla="*/ 379286 h 429672"/>
                  <a:gd name="connsiteX13" fmla="*/ 169926 w 429577"/>
                  <a:gd name="connsiteY13" fmla="*/ 416814 h 429672"/>
                  <a:gd name="connsiteX14" fmla="*/ 182785 w 429577"/>
                  <a:gd name="connsiteY14" fmla="*/ 429673 h 429672"/>
                  <a:gd name="connsiteX15" fmla="*/ 246888 w 429577"/>
                  <a:gd name="connsiteY15" fmla="*/ 429673 h 429672"/>
                  <a:gd name="connsiteX16" fmla="*/ 259747 w 429577"/>
                  <a:gd name="connsiteY16" fmla="*/ 416814 h 429672"/>
                  <a:gd name="connsiteX17" fmla="*/ 259747 w 429577"/>
                  <a:gd name="connsiteY17" fmla="*/ 379286 h 429672"/>
                  <a:gd name="connsiteX18" fmla="*/ 280416 w 429577"/>
                  <a:gd name="connsiteY18" fmla="*/ 358616 h 429672"/>
                  <a:gd name="connsiteX19" fmla="*/ 299371 w 429577"/>
                  <a:gd name="connsiteY19" fmla="*/ 362998 h 429672"/>
                  <a:gd name="connsiteX20" fmla="*/ 325850 w 429577"/>
                  <a:gd name="connsiteY20" fmla="*/ 389477 h 429672"/>
                  <a:gd name="connsiteX21" fmla="*/ 343948 w 429577"/>
                  <a:gd name="connsiteY21" fmla="*/ 389477 h 429672"/>
                  <a:gd name="connsiteX22" fmla="*/ 389382 w 429577"/>
                  <a:gd name="connsiteY22" fmla="*/ 344138 h 429672"/>
                  <a:gd name="connsiteX23" fmla="*/ 389382 w 429577"/>
                  <a:gd name="connsiteY23" fmla="*/ 326041 h 429672"/>
                  <a:gd name="connsiteX24" fmla="*/ 362807 w 429577"/>
                  <a:gd name="connsiteY24" fmla="*/ 299466 h 429672"/>
                  <a:gd name="connsiteX25" fmla="*/ 362712 w 429577"/>
                  <a:gd name="connsiteY25" fmla="*/ 270224 h 429672"/>
                  <a:gd name="connsiteX26" fmla="*/ 379190 w 429577"/>
                  <a:gd name="connsiteY26" fmla="*/ 259747 h 429672"/>
                  <a:gd name="connsiteX27" fmla="*/ 416719 w 429577"/>
                  <a:gd name="connsiteY27" fmla="*/ 259747 h 429672"/>
                  <a:gd name="connsiteX28" fmla="*/ 429578 w 429577"/>
                  <a:gd name="connsiteY28" fmla="*/ 246888 h 429672"/>
                  <a:gd name="connsiteX29" fmla="*/ 429578 w 429577"/>
                  <a:gd name="connsiteY29" fmla="*/ 182785 h 429672"/>
                  <a:gd name="connsiteX30" fmla="*/ 416719 w 429577"/>
                  <a:gd name="connsiteY30" fmla="*/ 169926 h 429672"/>
                  <a:gd name="connsiteX31" fmla="*/ 379190 w 429577"/>
                  <a:gd name="connsiteY31" fmla="*/ 169926 h 429672"/>
                  <a:gd name="connsiteX32" fmla="*/ 358521 w 429577"/>
                  <a:gd name="connsiteY32" fmla="*/ 149257 h 429672"/>
                  <a:gd name="connsiteX33" fmla="*/ 362807 w 429577"/>
                  <a:gd name="connsiteY33" fmla="*/ 130207 h 429672"/>
                  <a:gd name="connsiteX34" fmla="*/ 389382 w 429577"/>
                  <a:gd name="connsiteY34" fmla="*/ 103727 h 429672"/>
                  <a:gd name="connsiteX35" fmla="*/ 389382 w 429577"/>
                  <a:gd name="connsiteY35" fmla="*/ 85534 h 429672"/>
                  <a:gd name="connsiteX36" fmla="*/ 343948 w 429577"/>
                  <a:gd name="connsiteY36" fmla="*/ 40196 h 429672"/>
                  <a:gd name="connsiteX37" fmla="*/ 325946 w 429577"/>
                  <a:gd name="connsiteY37" fmla="*/ 40196 h 429672"/>
                  <a:gd name="connsiteX38" fmla="*/ 299371 w 429577"/>
                  <a:gd name="connsiteY38" fmla="*/ 66770 h 429672"/>
                  <a:gd name="connsiteX39" fmla="*/ 270129 w 429577"/>
                  <a:gd name="connsiteY39" fmla="*/ 66866 h 429672"/>
                  <a:gd name="connsiteX40" fmla="*/ 259652 w 429577"/>
                  <a:gd name="connsiteY40" fmla="*/ 50387 h 429672"/>
                  <a:gd name="connsiteX41" fmla="*/ 259652 w 429577"/>
                  <a:gd name="connsiteY41" fmla="*/ 12859 h 429672"/>
                  <a:gd name="connsiteX42" fmla="*/ 246793 w 429577"/>
                  <a:gd name="connsiteY42" fmla="*/ 0 h 429672"/>
                  <a:gd name="connsiteX43" fmla="*/ 182690 w 429577"/>
                  <a:gd name="connsiteY43" fmla="*/ 0 h 429672"/>
                  <a:gd name="connsiteX44" fmla="*/ 169831 w 429577"/>
                  <a:gd name="connsiteY44" fmla="*/ 12859 h 429672"/>
                  <a:gd name="connsiteX45" fmla="*/ 169831 w 429577"/>
                  <a:gd name="connsiteY45" fmla="*/ 50387 h 429672"/>
                  <a:gd name="connsiteX46" fmla="*/ 149162 w 429577"/>
                  <a:gd name="connsiteY46" fmla="*/ 71056 h 429672"/>
                  <a:gd name="connsiteX47" fmla="*/ 130112 w 429577"/>
                  <a:gd name="connsiteY47" fmla="*/ 66770 h 429672"/>
                  <a:gd name="connsiteX48" fmla="*/ 103632 w 429577"/>
                  <a:gd name="connsiteY48" fmla="*/ 40196 h 429672"/>
                  <a:gd name="connsiteX49" fmla="*/ 85439 w 429577"/>
                  <a:gd name="connsiteY49" fmla="*/ 40196 h 429672"/>
                  <a:gd name="connsiteX50" fmla="*/ 40100 w 429577"/>
                  <a:gd name="connsiteY50" fmla="*/ 85534 h 429672"/>
                  <a:gd name="connsiteX51" fmla="*/ 40100 w 429577"/>
                  <a:gd name="connsiteY51" fmla="*/ 103727 h 429672"/>
                  <a:gd name="connsiteX52" fmla="*/ 66675 w 429577"/>
                  <a:gd name="connsiteY52" fmla="*/ 130207 h 429672"/>
                  <a:gd name="connsiteX53" fmla="*/ 66770 w 429577"/>
                  <a:gd name="connsiteY53" fmla="*/ 159449 h 429672"/>
                  <a:gd name="connsiteX54" fmla="*/ 50292 w 429577"/>
                  <a:gd name="connsiteY54" fmla="*/ 169926 h 429672"/>
                  <a:gd name="connsiteX55" fmla="*/ 12859 w 429577"/>
                  <a:gd name="connsiteY55" fmla="*/ 169926 h 429672"/>
                  <a:gd name="connsiteX56" fmla="*/ 0 w 429577"/>
                  <a:gd name="connsiteY56" fmla="*/ 182785 h 429672"/>
                  <a:gd name="connsiteX57" fmla="*/ 123444 w 429577"/>
                  <a:gd name="connsiteY57" fmla="*/ 214884 h 429672"/>
                  <a:gd name="connsiteX58" fmla="*/ 214789 w 429577"/>
                  <a:gd name="connsiteY58" fmla="*/ 123539 h 429672"/>
                  <a:gd name="connsiteX59" fmla="*/ 306229 w 429577"/>
                  <a:gd name="connsiteY59" fmla="*/ 214884 h 429672"/>
                  <a:gd name="connsiteX60" fmla="*/ 214789 w 429577"/>
                  <a:gd name="connsiteY60" fmla="*/ 306229 h 429672"/>
                  <a:gd name="connsiteX61" fmla="*/ 123444 w 429577"/>
                  <a:gd name="connsiteY61" fmla="*/ 214884 h 42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9577" h="429672">
                    <a:moveTo>
                      <a:pt x="0" y="182785"/>
                    </a:moveTo>
                    <a:lnTo>
                      <a:pt x="0" y="246888"/>
                    </a:lnTo>
                    <a:cubicBezTo>
                      <a:pt x="0" y="253937"/>
                      <a:pt x="5810" y="259747"/>
                      <a:pt x="12859" y="259747"/>
                    </a:cubicBezTo>
                    <a:lnTo>
                      <a:pt x="50387" y="259747"/>
                    </a:lnTo>
                    <a:cubicBezTo>
                      <a:pt x="57436" y="259747"/>
                      <a:pt x="68485" y="274987"/>
                      <a:pt x="71057" y="280416"/>
                    </a:cubicBezTo>
                    <a:cubicBezTo>
                      <a:pt x="73628" y="285940"/>
                      <a:pt x="71628" y="294513"/>
                      <a:pt x="66770" y="299466"/>
                    </a:cubicBezTo>
                    <a:lnTo>
                      <a:pt x="40195" y="326041"/>
                    </a:lnTo>
                    <a:cubicBezTo>
                      <a:pt x="35147" y="330994"/>
                      <a:pt x="35147" y="339090"/>
                      <a:pt x="40195" y="344138"/>
                    </a:cubicBezTo>
                    <a:lnTo>
                      <a:pt x="85630" y="389477"/>
                    </a:lnTo>
                    <a:cubicBezTo>
                      <a:pt x="90583" y="394525"/>
                      <a:pt x="98679" y="394525"/>
                      <a:pt x="103727" y="389477"/>
                    </a:cubicBezTo>
                    <a:lnTo>
                      <a:pt x="130207" y="362998"/>
                    </a:lnTo>
                    <a:cubicBezTo>
                      <a:pt x="135255" y="357950"/>
                      <a:pt x="153638" y="360807"/>
                      <a:pt x="159449" y="362807"/>
                    </a:cubicBezTo>
                    <a:cubicBezTo>
                      <a:pt x="165164" y="364903"/>
                      <a:pt x="169926" y="372237"/>
                      <a:pt x="169926" y="379286"/>
                    </a:cubicBezTo>
                    <a:lnTo>
                      <a:pt x="169926" y="416814"/>
                    </a:lnTo>
                    <a:cubicBezTo>
                      <a:pt x="169926" y="423863"/>
                      <a:pt x="175641" y="429673"/>
                      <a:pt x="182785" y="429673"/>
                    </a:cubicBezTo>
                    <a:lnTo>
                      <a:pt x="246888" y="429673"/>
                    </a:lnTo>
                    <a:cubicBezTo>
                      <a:pt x="253937" y="429673"/>
                      <a:pt x="259747" y="423958"/>
                      <a:pt x="259747" y="416814"/>
                    </a:cubicBezTo>
                    <a:lnTo>
                      <a:pt x="259747" y="379286"/>
                    </a:lnTo>
                    <a:cubicBezTo>
                      <a:pt x="259747" y="372237"/>
                      <a:pt x="274987" y="361188"/>
                      <a:pt x="280416" y="358616"/>
                    </a:cubicBezTo>
                    <a:cubicBezTo>
                      <a:pt x="285845" y="356044"/>
                      <a:pt x="294418" y="358045"/>
                      <a:pt x="299371" y="362998"/>
                    </a:cubicBezTo>
                    <a:lnTo>
                      <a:pt x="325850" y="389477"/>
                    </a:lnTo>
                    <a:cubicBezTo>
                      <a:pt x="330899" y="394525"/>
                      <a:pt x="338995" y="394525"/>
                      <a:pt x="343948" y="389477"/>
                    </a:cubicBezTo>
                    <a:lnTo>
                      <a:pt x="389382" y="344138"/>
                    </a:lnTo>
                    <a:cubicBezTo>
                      <a:pt x="394430" y="339090"/>
                      <a:pt x="394430" y="330994"/>
                      <a:pt x="389382" y="326041"/>
                    </a:cubicBezTo>
                    <a:lnTo>
                      <a:pt x="362807" y="299466"/>
                    </a:lnTo>
                    <a:cubicBezTo>
                      <a:pt x="357759" y="294418"/>
                      <a:pt x="360712" y="276130"/>
                      <a:pt x="362712" y="270224"/>
                    </a:cubicBezTo>
                    <a:cubicBezTo>
                      <a:pt x="364808" y="264509"/>
                      <a:pt x="372142" y="259747"/>
                      <a:pt x="379190" y="259747"/>
                    </a:cubicBezTo>
                    <a:lnTo>
                      <a:pt x="416719" y="259747"/>
                    </a:lnTo>
                    <a:cubicBezTo>
                      <a:pt x="423672" y="259747"/>
                      <a:pt x="429578" y="254032"/>
                      <a:pt x="429578" y="246888"/>
                    </a:cubicBezTo>
                    <a:lnTo>
                      <a:pt x="429578" y="182785"/>
                    </a:lnTo>
                    <a:cubicBezTo>
                      <a:pt x="429578" y="175736"/>
                      <a:pt x="423767" y="169926"/>
                      <a:pt x="416719" y="169926"/>
                    </a:cubicBezTo>
                    <a:lnTo>
                      <a:pt x="379190" y="169926"/>
                    </a:lnTo>
                    <a:cubicBezTo>
                      <a:pt x="372142" y="169926"/>
                      <a:pt x="361093" y="154686"/>
                      <a:pt x="358521" y="149257"/>
                    </a:cubicBezTo>
                    <a:cubicBezTo>
                      <a:pt x="355949" y="143732"/>
                      <a:pt x="357950" y="135160"/>
                      <a:pt x="362807" y="130207"/>
                    </a:cubicBezTo>
                    <a:lnTo>
                      <a:pt x="389382" y="103727"/>
                    </a:lnTo>
                    <a:cubicBezTo>
                      <a:pt x="394430" y="98679"/>
                      <a:pt x="394430" y="90583"/>
                      <a:pt x="389382" y="85534"/>
                    </a:cubicBezTo>
                    <a:lnTo>
                      <a:pt x="343948" y="40196"/>
                    </a:lnTo>
                    <a:cubicBezTo>
                      <a:pt x="338995" y="35243"/>
                      <a:pt x="330803" y="35243"/>
                      <a:pt x="325946" y="40196"/>
                    </a:cubicBezTo>
                    <a:lnTo>
                      <a:pt x="299371" y="66770"/>
                    </a:lnTo>
                    <a:cubicBezTo>
                      <a:pt x="294323" y="71819"/>
                      <a:pt x="275939" y="68866"/>
                      <a:pt x="270129" y="66866"/>
                    </a:cubicBezTo>
                    <a:cubicBezTo>
                      <a:pt x="264414" y="64770"/>
                      <a:pt x="259652" y="57436"/>
                      <a:pt x="259652" y="50387"/>
                    </a:cubicBezTo>
                    <a:lnTo>
                      <a:pt x="259652" y="12859"/>
                    </a:lnTo>
                    <a:cubicBezTo>
                      <a:pt x="259652" y="5810"/>
                      <a:pt x="253937" y="0"/>
                      <a:pt x="246793" y="0"/>
                    </a:cubicBezTo>
                    <a:lnTo>
                      <a:pt x="182690" y="0"/>
                    </a:lnTo>
                    <a:cubicBezTo>
                      <a:pt x="175641" y="0"/>
                      <a:pt x="169831" y="5715"/>
                      <a:pt x="169831" y="12859"/>
                    </a:cubicBezTo>
                    <a:lnTo>
                      <a:pt x="169831" y="50387"/>
                    </a:lnTo>
                    <a:cubicBezTo>
                      <a:pt x="169831" y="57436"/>
                      <a:pt x="154591" y="68485"/>
                      <a:pt x="149162" y="71056"/>
                    </a:cubicBezTo>
                    <a:cubicBezTo>
                      <a:pt x="143637" y="73628"/>
                      <a:pt x="135065" y="71628"/>
                      <a:pt x="130112" y="66770"/>
                    </a:cubicBezTo>
                    <a:lnTo>
                      <a:pt x="103632" y="40196"/>
                    </a:lnTo>
                    <a:cubicBezTo>
                      <a:pt x="98584" y="35243"/>
                      <a:pt x="90488" y="35243"/>
                      <a:pt x="85439" y="40196"/>
                    </a:cubicBezTo>
                    <a:lnTo>
                      <a:pt x="40100" y="85534"/>
                    </a:lnTo>
                    <a:cubicBezTo>
                      <a:pt x="35052" y="90583"/>
                      <a:pt x="35052" y="98774"/>
                      <a:pt x="40100" y="103727"/>
                    </a:cubicBezTo>
                    <a:lnTo>
                      <a:pt x="66675" y="130207"/>
                    </a:lnTo>
                    <a:cubicBezTo>
                      <a:pt x="71628" y="135255"/>
                      <a:pt x="68771" y="153638"/>
                      <a:pt x="66770" y="159449"/>
                    </a:cubicBezTo>
                    <a:cubicBezTo>
                      <a:pt x="64675" y="165164"/>
                      <a:pt x="57341" y="169926"/>
                      <a:pt x="50292" y="169926"/>
                    </a:cubicBezTo>
                    <a:lnTo>
                      <a:pt x="12859" y="169926"/>
                    </a:lnTo>
                    <a:cubicBezTo>
                      <a:pt x="5810" y="169926"/>
                      <a:pt x="0" y="175736"/>
                      <a:pt x="0" y="182785"/>
                    </a:cubicBezTo>
                    <a:close/>
                    <a:moveTo>
                      <a:pt x="123444" y="214884"/>
                    </a:moveTo>
                    <a:cubicBezTo>
                      <a:pt x="123444" y="164497"/>
                      <a:pt x="164497" y="123539"/>
                      <a:pt x="214789" y="123539"/>
                    </a:cubicBezTo>
                    <a:cubicBezTo>
                      <a:pt x="265176" y="123539"/>
                      <a:pt x="306229" y="164497"/>
                      <a:pt x="306229" y="214884"/>
                    </a:cubicBezTo>
                    <a:cubicBezTo>
                      <a:pt x="306229" y="265176"/>
                      <a:pt x="265271" y="306229"/>
                      <a:pt x="214789" y="306229"/>
                    </a:cubicBezTo>
                    <a:cubicBezTo>
                      <a:pt x="164402" y="306229"/>
                      <a:pt x="123444" y="265176"/>
                      <a:pt x="123444" y="21488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01" name="Полилиния: фигура 433">
                <a:extLst>
                  <a:ext uri="{FF2B5EF4-FFF2-40B4-BE49-F238E27FC236}">
                    <a16:creationId xmlns:a16="http://schemas.microsoft.com/office/drawing/2014/main" id="{56F6F415-A31B-4C8B-9516-229D8464048F}"/>
                  </a:ext>
                </a:extLst>
              </p:cNvPr>
              <p:cNvSpPr/>
              <p:nvPr/>
            </p:nvSpPr>
            <p:spPr>
              <a:xfrm>
                <a:off x="5839451" y="3562582"/>
                <a:ext cx="85955" cy="103018"/>
              </a:xfrm>
              <a:custGeom>
                <a:avLst/>
                <a:gdLst>
                  <a:gd name="connsiteX0" fmla="*/ 0 w 105346"/>
                  <a:gd name="connsiteY0" fmla="*/ 52673 h 105346"/>
                  <a:gd name="connsiteX1" fmla="*/ 52578 w 105346"/>
                  <a:gd name="connsiteY1" fmla="*/ 105346 h 105346"/>
                  <a:gd name="connsiteX2" fmla="*/ 105346 w 105346"/>
                  <a:gd name="connsiteY2" fmla="*/ 52673 h 105346"/>
                  <a:gd name="connsiteX3" fmla="*/ 52578 w 105346"/>
                  <a:gd name="connsiteY3" fmla="*/ 0 h 105346"/>
                  <a:gd name="connsiteX4" fmla="*/ 0 w 105346"/>
                  <a:gd name="connsiteY4" fmla="*/ 5267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346" h="105346">
                    <a:moveTo>
                      <a:pt x="0" y="52673"/>
                    </a:moveTo>
                    <a:cubicBezTo>
                      <a:pt x="0" y="81725"/>
                      <a:pt x="23527" y="105346"/>
                      <a:pt x="52578" y="105346"/>
                    </a:cubicBezTo>
                    <a:cubicBezTo>
                      <a:pt x="81725" y="105346"/>
                      <a:pt x="105346" y="81725"/>
                      <a:pt x="105346" y="52673"/>
                    </a:cubicBezTo>
                    <a:cubicBezTo>
                      <a:pt x="105346" y="23622"/>
                      <a:pt x="81725" y="0"/>
                      <a:pt x="52578" y="0"/>
                    </a:cubicBezTo>
                    <a:cubicBezTo>
                      <a:pt x="23431" y="0"/>
                      <a:pt x="0" y="23622"/>
                      <a:pt x="0" y="52673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93" name="Рисунок 419">
              <a:extLst>
                <a:ext uri="{FF2B5EF4-FFF2-40B4-BE49-F238E27FC236}">
                  <a16:creationId xmlns:a16="http://schemas.microsoft.com/office/drawing/2014/main" id="{72578F8A-D429-47D7-995D-E3DEBC606A51}"/>
                </a:ext>
              </a:extLst>
            </p:cNvPr>
            <p:cNvGrpSpPr/>
            <p:nvPr/>
          </p:nvGrpSpPr>
          <p:grpSpPr>
            <a:xfrm>
              <a:off x="5743003" y="3029045"/>
              <a:ext cx="792575" cy="772191"/>
              <a:chOff x="5743003" y="3029045"/>
              <a:chExt cx="792575" cy="772191"/>
            </a:xfrm>
            <a:noFill/>
          </p:grpSpPr>
          <p:sp>
            <p:nvSpPr>
              <p:cNvPr id="94" name="Полилиния: фигура 435">
                <a:extLst>
                  <a:ext uri="{FF2B5EF4-FFF2-40B4-BE49-F238E27FC236}">
                    <a16:creationId xmlns:a16="http://schemas.microsoft.com/office/drawing/2014/main" id="{57E75EE8-A608-470F-A6D9-9D0D509AC527}"/>
                  </a:ext>
                </a:extLst>
              </p:cNvPr>
              <p:cNvSpPr/>
              <p:nvPr/>
            </p:nvSpPr>
            <p:spPr>
              <a:xfrm>
                <a:off x="5905023" y="3029045"/>
                <a:ext cx="50958" cy="108013"/>
              </a:xfrm>
              <a:custGeom>
                <a:avLst/>
                <a:gdLst>
                  <a:gd name="connsiteX0" fmla="*/ 50959 w 50958"/>
                  <a:gd name="connsiteY0" fmla="*/ 82582 h 108013"/>
                  <a:gd name="connsiteX1" fmla="*/ 0 w 50958"/>
                  <a:gd name="connsiteY1" fmla="*/ 82582 h 108013"/>
                  <a:gd name="connsiteX2" fmla="*/ 0 w 50958"/>
                  <a:gd name="connsiteY2" fmla="*/ 25432 h 108013"/>
                  <a:gd name="connsiteX3" fmla="*/ 50959 w 50958"/>
                  <a:gd name="connsiteY3" fmla="*/ 25432 h 108013"/>
                  <a:gd name="connsiteX4" fmla="*/ 50959 w 50958"/>
                  <a:gd name="connsiteY4" fmla="*/ 82582 h 10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8" h="108013">
                    <a:moveTo>
                      <a:pt x="50959" y="82582"/>
                    </a:moveTo>
                    <a:cubicBezTo>
                      <a:pt x="50959" y="116491"/>
                      <a:pt x="0" y="116491"/>
                      <a:pt x="0" y="82582"/>
                    </a:cubicBezTo>
                    <a:cubicBezTo>
                      <a:pt x="0" y="63532"/>
                      <a:pt x="0" y="44482"/>
                      <a:pt x="0" y="25432"/>
                    </a:cubicBezTo>
                    <a:cubicBezTo>
                      <a:pt x="0" y="-8477"/>
                      <a:pt x="50959" y="-8477"/>
                      <a:pt x="50959" y="25432"/>
                    </a:cubicBezTo>
                    <a:cubicBezTo>
                      <a:pt x="50959" y="44387"/>
                      <a:pt x="50959" y="63532"/>
                      <a:pt x="50959" y="825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95" name="Полилиния: фигура 436">
                <a:extLst>
                  <a:ext uri="{FF2B5EF4-FFF2-40B4-BE49-F238E27FC236}">
                    <a16:creationId xmlns:a16="http://schemas.microsoft.com/office/drawing/2014/main" id="{4A95B222-B35F-4AED-83F1-471B970E5519}"/>
                  </a:ext>
                </a:extLst>
              </p:cNvPr>
              <p:cNvSpPr/>
              <p:nvPr/>
            </p:nvSpPr>
            <p:spPr>
              <a:xfrm>
                <a:off x="6310979" y="3029473"/>
                <a:ext cx="51054" cy="108227"/>
              </a:xfrm>
              <a:custGeom>
                <a:avLst/>
                <a:gdLst>
                  <a:gd name="connsiteX0" fmla="*/ 51054 w 51054"/>
                  <a:gd name="connsiteY0" fmla="*/ 82725 h 108227"/>
                  <a:gd name="connsiteX1" fmla="*/ 0 w 51054"/>
                  <a:gd name="connsiteY1" fmla="*/ 82725 h 108227"/>
                  <a:gd name="connsiteX2" fmla="*/ 0 w 51054"/>
                  <a:gd name="connsiteY2" fmla="*/ 25575 h 108227"/>
                  <a:gd name="connsiteX3" fmla="*/ 51054 w 51054"/>
                  <a:gd name="connsiteY3" fmla="*/ 25575 h 108227"/>
                  <a:gd name="connsiteX4" fmla="*/ 51054 w 51054"/>
                  <a:gd name="connsiteY4" fmla="*/ 82725 h 10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54" h="108227">
                    <a:moveTo>
                      <a:pt x="51054" y="82725"/>
                    </a:moveTo>
                    <a:cubicBezTo>
                      <a:pt x="51054" y="116729"/>
                      <a:pt x="0" y="116729"/>
                      <a:pt x="0" y="82725"/>
                    </a:cubicBezTo>
                    <a:cubicBezTo>
                      <a:pt x="0" y="63675"/>
                      <a:pt x="0" y="44625"/>
                      <a:pt x="0" y="25575"/>
                    </a:cubicBezTo>
                    <a:cubicBezTo>
                      <a:pt x="0" y="-8525"/>
                      <a:pt x="51054" y="-8525"/>
                      <a:pt x="51054" y="25575"/>
                    </a:cubicBezTo>
                    <a:cubicBezTo>
                      <a:pt x="51054" y="44625"/>
                      <a:pt x="51054" y="63675"/>
                      <a:pt x="51054" y="82725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96" name="Полилиния: фигура 437">
                <a:extLst>
                  <a:ext uri="{FF2B5EF4-FFF2-40B4-BE49-F238E27FC236}">
                    <a16:creationId xmlns:a16="http://schemas.microsoft.com/office/drawing/2014/main" id="{CFAEC984-1BEC-435E-87B1-FC15669B5487}"/>
                  </a:ext>
                </a:extLst>
              </p:cNvPr>
              <p:cNvSpPr/>
              <p:nvPr/>
            </p:nvSpPr>
            <p:spPr>
              <a:xfrm>
                <a:off x="5748337" y="3280029"/>
                <a:ext cx="772572" cy="9525"/>
              </a:xfrm>
              <a:custGeom>
                <a:avLst/>
                <a:gdLst>
                  <a:gd name="connsiteX0" fmla="*/ 0 w 772572"/>
                  <a:gd name="connsiteY0" fmla="*/ 0 h 9525"/>
                  <a:gd name="connsiteX1" fmla="*/ 772573 w 77257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2572" h="9525">
                    <a:moveTo>
                      <a:pt x="0" y="0"/>
                    </a:moveTo>
                    <a:lnTo>
                      <a:pt x="772573" y="0"/>
                    </a:lnTo>
                  </a:path>
                </a:pathLst>
              </a:custGeom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97" name="Полилиния: фигура 438">
                <a:extLst>
                  <a:ext uri="{FF2B5EF4-FFF2-40B4-BE49-F238E27FC236}">
                    <a16:creationId xmlns:a16="http://schemas.microsoft.com/office/drawing/2014/main" id="{43CEA9C0-CBA6-4818-92E0-33046B72378B}"/>
                  </a:ext>
                </a:extLst>
              </p:cNvPr>
              <p:cNvSpPr/>
              <p:nvPr/>
            </p:nvSpPr>
            <p:spPr>
              <a:xfrm>
                <a:off x="6015418" y="3628453"/>
                <a:ext cx="520160" cy="172783"/>
              </a:xfrm>
              <a:custGeom>
                <a:avLst/>
                <a:gdLst>
                  <a:gd name="connsiteX0" fmla="*/ 0 w 520160"/>
                  <a:gd name="connsiteY0" fmla="*/ 172784 h 172783"/>
                  <a:gd name="connsiteX1" fmla="*/ 520160 w 520160"/>
                  <a:gd name="connsiteY1" fmla="*/ 172784 h 172783"/>
                  <a:gd name="connsiteX2" fmla="*/ 520160 w 520160"/>
                  <a:gd name="connsiteY2" fmla="*/ 0 h 17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0160" h="172783">
                    <a:moveTo>
                      <a:pt x="0" y="172784"/>
                    </a:moveTo>
                    <a:lnTo>
                      <a:pt x="520160" y="172784"/>
                    </a:lnTo>
                    <a:lnTo>
                      <a:pt x="520160" y="0"/>
                    </a:lnTo>
                  </a:path>
                </a:pathLst>
              </a:custGeom>
              <a:noFill/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98" name="Полилиния: фигура 439">
                <a:extLst>
                  <a:ext uri="{FF2B5EF4-FFF2-40B4-BE49-F238E27FC236}">
                    <a16:creationId xmlns:a16="http://schemas.microsoft.com/office/drawing/2014/main" id="{302F7F9C-CFD2-49B0-83D6-A6AFA52A12E0}"/>
                  </a:ext>
                </a:extLst>
              </p:cNvPr>
              <p:cNvSpPr/>
              <p:nvPr/>
            </p:nvSpPr>
            <p:spPr>
              <a:xfrm>
                <a:off x="5743003" y="3096958"/>
                <a:ext cx="781907" cy="661320"/>
              </a:xfrm>
              <a:custGeom>
                <a:avLst/>
                <a:gdLst>
                  <a:gd name="connsiteX0" fmla="*/ 323660 w 781907"/>
                  <a:gd name="connsiteY0" fmla="*/ 661321 h 661320"/>
                  <a:gd name="connsiteX1" fmla="*/ 619506 w 781907"/>
                  <a:gd name="connsiteY1" fmla="*/ 661321 h 661320"/>
                  <a:gd name="connsiteX2" fmla="*/ 619506 w 781907"/>
                  <a:gd name="connsiteY2" fmla="*/ 525590 h 661320"/>
                  <a:gd name="connsiteX3" fmla="*/ 642366 w 781907"/>
                  <a:gd name="connsiteY3" fmla="*/ 502729 h 661320"/>
                  <a:gd name="connsiteX4" fmla="*/ 781907 w 781907"/>
                  <a:gd name="connsiteY4" fmla="*/ 502729 h 661320"/>
                  <a:gd name="connsiteX5" fmla="*/ 781907 w 781907"/>
                  <a:gd name="connsiteY5" fmla="*/ 56769 h 661320"/>
                  <a:gd name="connsiteX6" fmla="*/ 725138 w 781907"/>
                  <a:gd name="connsiteY6" fmla="*/ 0 h 661320"/>
                  <a:gd name="connsiteX7" fmla="*/ 654749 w 781907"/>
                  <a:gd name="connsiteY7" fmla="*/ 0 h 661320"/>
                  <a:gd name="connsiteX8" fmla="*/ 646176 w 781907"/>
                  <a:gd name="connsiteY8" fmla="*/ 8191 h 661320"/>
                  <a:gd name="connsiteX9" fmla="*/ 646176 w 781907"/>
                  <a:gd name="connsiteY9" fmla="*/ 44101 h 661320"/>
                  <a:gd name="connsiteX10" fmla="*/ 542544 w 781907"/>
                  <a:gd name="connsiteY10" fmla="*/ 44101 h 661320"/>
                  <a:gd name="connsiteX11" fmla="*/ 542544 w 781907"/>
                  <a:gd name="connsiteY11" fmla="*/ 8287 h 661320"/>
                  <a:gd name="connsiteX12" fmla="*/ 534257 w 781907"/>
                  <a:gd name="connsiteY12" fmla="*/ 95 h 661320"/>
                  <a:gd name="connsiteX13" fmla="*/ 247555 w 781907"/>
                  <a:gd name="connsiteY13" fmla="*/ 95 h 661320"/>
                  <a:gd name="connsiteX14" fmla="*/ 239363 w 781907"/>
                  <a:gd name="connsiteY14" fmla="*/ 8287 h 661320"/>
                  <a:gd name="connsiteX15" fmla="*/ 239363 w 781907"/>
                  <a:gd name="connsiteY15" fmla="*/ 44196 h 661320"/>
                  <a:gd name="connsiteX16" fmla="*/ 135636 w 781907"/>
                  <a:gd name="connsiteY16" fmla="*/ 44196 h 661320"/>
                  <a:gd name="connsiteX17" fmla="*/ 135636 w 781907"/>
                  <a:gd name="connsiteY17" fmla="*/ 8287 h 661320"/>
                  <a:gd name="connsiteX18" fmla="*/ 127159 w 781907"/>
                  <a:gd name="connsiteY18" fmla="*/ 95 h 661320"/>
                  <a:gd name="connsiteX19" fmla="*/ 56769 w 781907"/>
                  <a:gd name="connsiteY19" fmla="*/ 95 h 661320"/>
                  <a:gd name="connsiteX20" fmla="*/ 0 w 781907"/>
                  <a:gd name="connsiteY20" fmla="*/ 56864 h 661320"/>
                  <a:gd name="connsiteX21" fmla="*/ 0 w 781907"/>
                  <a:gd name="connsiteY21" fmla="*/ 312896 h 66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1907" h="661320">
                    <a:moveTo>
                      <a:pt x="323660" y="661321"/>
                    </a:moveTo>
                    <a:lnTo>
                      <a:pt x="619506" y="661321"/>
                    </a:lnTo>
                    <a:lnTo>
                      <a:pt x="619506" y="525590"/>
                    </a:lnTo>
                    <a:cubicBezTo>
                      <a:pt x="619506" y="513207"/>
                      <a:pt x="629603" y="502729"/>
                      <a:pt x="642366" y="502729"/>
                    </a:cubicBezTo>
                    <a:lnTo>
                      <a:pt x="781907" y="502729"/>
                    </a:lnTo>
                    <a:lnTo>
                      <a:pt x="781907" y="56769"/>
                    </a:lnTo>
                    <a:cubicBezTo>
                      <a:pt x="781907" y="25336"/>
                      <a:pt x="756571" y="0"/>
                      <a:pt x="725138" y="0"/>
                    </a:cubicBezTo>
                    <a:lnTo>
                      <a:pt x="654749" y="0"/>
                    </a:lnTo>
                    <a:cubicBezTo>
                      <a:pt x="649986" y="0"/>
                      <a:pt x="646176" y="3524"/>
                      <a:pt x="646176" y="8191"/>
                    </a:cubicBezTo>
                    <a:lnTo>
                      <a:pt x="646176" y="44101"/>
                    </a:lnTo>
                    <a:cubicBezTo>
                      <a:pt x="646176" y="113538"/>
                      <a:pt x="542544" y="113538"/>
                      <a:pt x="542544" y="44101"/>
                    </a:cubicBezTo>
                    <a:lnTo>
                      <a:pt x="542544" y="8287"/>
                    </a:lnTo>
                    <a:cubicBezTo>
                      <a:pt x="542544" y="3524"/>
                      <a:pt x="538734" y="95"/>
                      <a:pt x="534257" y="95"/>
                    </a:cubicBezTo>
                    <a:lnTo>
                      <a:pt x="247555" y="95"/>
                    </a:lnTo>
                    <a:cubicBezTo>
                      <a:pt x="243078" y="95"/>
                      <a:pt x="239363" y="3620"/>
                      <a:pt x="239363" y="8287"/>
                    </a:cubicBezTo>
                    <a:lnTo>
                      <a:pt x="239363" y="44196"/>
                    </a:lnTo>
                    <a:cubicBezTo>
                      <a:pt x="239363" y="113633"/>
                      <a:pt x="135636" y="113633"/>
                      <a:pt x="135636" y="44196"/>
                    </a:cubicBezTo>
                    <a:lnTo>
                      <a:pt x="135636" y="8287"/>
                    </a:lnTo>
                    <a:cubicBezTo>
                      <a:pt x="135636" y="3524"/>
                      <a:pt x="131826" y="95"/>
                      <a:pt x="127159" y="95"/>
                    </a:cubicBezTo>
                    <a:lnTo>
                      <a:pt x="56769" y="95"/>
                    </a:lnTo>
                    <a:cubicBezTo>
                      <a:pt x="25337" y="95"/>
                      <a:pt x="0" y="25432"/>
                      <a:pt x="0" y="56864"/>
                    </a:cubicBezTo>
                    <a:lnTo>
                      <a:pt x="0" y="312896"/>
                    </a:lnTo>
                  </a:path>
                </a:pathLst>
              </a:custGeom>
              <a:noFill/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99" name="Полилиния: фигура 440">
                <a:extLst>
                  <a:ext uri="{FF2B5EF4-FFF2-40B4-BE49-F238E27FC236}">
                    <a16:creationId xmlns:a16="http://schemas.microsoft.com/office/drawing/2014/main" id="{3D517ABA-3C1F-40FE-BA49-529BF38DC4DA}"/>
                  </a:ext>
                </a:extLst>
              </p:cNvPr>
              <p:cNvSpPr/>
              <p:nvPr/>
            </p:nvSpPr>
            <p:spPr>
              <a:xfrm>
                <a:off x="6362414" y="3599783"/>
                <a:ext cx="162496" cy="158400"/>
              </a:xfrm>
              <a:custGeom>
                <a:avLst/>
                <a:gdLst>
                  <a:gd name="connsiteX0" fmla="*/ 0 w 162496"/>
                  <a:gd name="connsiteY0" fmla="*/ 158401 h 158400"/>
                  <a:gd name="connsiteX1" fmla="*/ 162496 w 162496"/>
                  <a:gd name="connsiteY1" fmla="*/ 0 h 15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496" h="158400">
                    <a:moveTo>
                      <a:pt x="0" y="158401"/>
                    </a:moveTo>
                    <a:lnTo>
                      <a:pt x="162496" y="0"/>
                    </a:lnTo>
                  </a:path>
                </a:pathLst>
              </a:custGeom>
              <a:ln w="25400" cap="flat">
                <a:solidFill>
                  <a:srgbClr val="2F444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  <p:grpSp>
        <p:nvGrpSpPr>
          <p:cNvPr id="104" name="Рисунок 92">
            <a:extLst>
              <a:ext uri="{FF2B5EF4-FFF2-40B4-BE49-F238E27FC236}">
                <a16:creationId xmlns:a16="http://schemas.microsoft.com/office/drawing/2014/main" id="{C748EF9D-723A-470E-8FB9-05AA8247BA56}"/>
              </a:ext>
            </a:extLst>
          </p:cNvPr>
          <p:cNvGrpSpPr>
            <a:grpSpLocks noChangeAspect="1"/>
          </p:cNvGrpSpPr>
          <p:nvPr/>
        </p:nvGrpSpPr>
        <p:grpSpPr>
          <a:xfrm>
            <a:off x="595663" y="2584455"/>
            <a:ext cx="487700" cy="543637"/>
            <a:chOff x="5700714" y="2990919"/>
            <a:chExt cx="790152" cy="880778"/>
          </a:xfrm>
          <a:noFill/>
        </p:grpSpPr>
        <p:sp>
          <p:nvSpPr>
            <p:cNvPr id="105" name="Полилиния: фигура 100">
              <a:extLst>
                <a:ext uri="{FF2B5EF4-FFF2-40B4-BE49-F238E27FC236}">
                  <a16:creationId xmlns:a16="http://schemas.microsoft.com/office/drawing/2014/main" id="{F3D6CB12-B48D-4E5A-80FF-120B94B1652D}"/>
                </a:ext>
              </a:extLst>
            </p:cNvPr>
            <p:cNvSpPr/>
            <p:nvPr/>
          </p:nvSpPr>
          <p:spPr>
            <a:xfrm>
              <a:off x="5700714" y="2990919"/>
              <a:ext cx="153066" cy="640198"/>
            </a:xfrm>
            <a:custGeom>
              <a:avLst/>
              <a:gdLst>
                <a:gd name="connsiteX0" fmla="*/ 91345 w 153066"/>
                <a:gd name="connsiteY0" fmla="*/ 640199 h 640199"/>
                <a:gd name="connsiteX1" fmla="*/ 0 w 153066"/>
                <a:gd name="connsiteY1" fmla="*/ 640199 h 640199"/>
                <a:gd name="connsiteX2" fmla="*/ 0 w 153066"/>
                <a:gd name="connsiteY2" fmla="*/ 135469 h 640199"/>
                <a:gd name="connsiteX3" fmla="*/ 102489 w 153066"/>
                <a:gd name="connsiteY3" fmla="*/ 3834 h 640199"/>
                <a:gd name="connsiteX4" fmla="*/ 118301 w 153066"/>
                <a:gd name="connsiteY4" fmla="*/ 1072 h 640199"/>
                <a:gd name="connsiteX5" fmla="*/ 153067 w 153066"/>
                <a:gd name="connsiteY5" fmla="*/ 1072 h 6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066" h="640199">
                  <a:moveTo>
                    <a:pt x="91345" y="640199"/>
                  </a:moveTo>
                  <a:lnTo>
                    <a:pt x="0" y="640199"/>
                  </a:lnTo>
                  <a:lnTo>
                    <a:pt x="0" y="135469"/>
                  </a:lnTo>
                  <a:cubicBezTo>
                    <a:pt x="0" y="59936"/>
                    <a:pt x="47339" y="16026"/>
                    <a:pt x="102489" y="3834"/>
                  </a:cubicBezTo>
                  <a:cubicBezTo>
                    <a:pt x="107728" y="2405"/>
                    <a:pt x="113062" y="1738"/>
                    <a:pt x="118301" y="1072"/>
                  </a:cubicBezTo>
                  <a:cubicBezTo>
                    <a:pt x="129921" y="-357"/>
                    <a:pt x="141446" y="-357"/>
                    <a:pt x="153067" y="1072"/>
                  </a:cubicBez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06" name="Полилиния: фигура 101">
              <a:extLst>
                <a:ext uri="{FF2B5EF4-FFF2-40B4-BE49-F238E27FC236}">
                  <a16:creationId xmlns:a16="http://schemas.microsoft.com/office/drawing/2014/main" id="{C5541A20-5FF6-4188-B289-15643DB9A149}"/>
                </a:ext>
              </a:extLst>
            </p:cNvPr>
            <p:cNvSpPr/>
            <p:nvPr/>
          </p:nvSpPr>
          <p:spPr>
            <a:xfrm>
              <a:off x="5847898" y="3159989"/>
              <a:ext cx="505872" cy="711708"/>
            </a:xfrm>
            <a:custGeom>
              <a:avLst/>
              <a:gdLst>
                <a:gd name="connsiteX0" fmla="*/ 505873 w 505872"/>
                <a:gd name="connsiteY0" fmla="*/ 531400 h 711708"/>
                <a:gd name="connsiteX1" fmla="*/ 505873 w 505872"/>
                <a:gd name="connsiteY1" fmla="*/ 711708 h 711708"/>
                <a:gd name="connsiteX2" fmla="*/ 0 w 505872"/>
                <a:gd name="connsiteY2" fmla="*/ 711708 h 711708"/>
                <a:gd name="connsiteX3" fmla="*/ 0 w 505872"/>
                <a:gd name="connsiteY3" fmla="*/ 0 h 711708"/>
                <a:gd name="connsiteX4" fmla="*/ 106490 w 505872"/>
                <a:gd name="connsiteY4" fmla="*/ 0 h 71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872" h="711708">
                  <a:moveTo>
                    <a:pt x="505873" y="531400"/>
                  </a:moveTo>
                  <a:lnTo>
                    <a:pt x="505873" y="711708"/>
                  </a:lnTo>
                  <a:lnTo>
                    <a:pt x="0" y="711708"/>
                  </a:lnTo>
                  <a:lnTo>
                    <a:pt x="0" y="0"/>
                  </a:lnTo>
                  <a:lnTo>
                    <a:pt x="106490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07" name="Полилиния: фигура 107">
              <a:extLst>
                <a:ext uri="{FF2B5EF4-FFF2-40B4-BE49-F238E27FC236}">
                  <a16:creationId xmlns:a16="http://schemas.microsoft.com/office/drawing/2014/main" id="{CCD1A25C-6C97-4D88-BE7B-CE0A40B7E922}"/>
                </a:ext>
              </a:extLst>
            </p:cNvPr>
            <p:cNvSpPr/>
            <p:nvPr/>
          </p:nvSpPr>
          <p:spPr>
            <a:xfrm>
              <a:off x="6321551" y="3273075"/>
              <a:ext cx="9525" cy="98869"/>
            </a:xfrm>
            <a:custGeom>
              <a:avLst/>
              <a:gdLst>
                <a:gd name="connsiteX0" fmla="*/ 0 w 9525"/>
                <a:gd name="connsiteY0" fmla="*/ 0 h 98869"/>
                <a:gd name="connsiteX1" fmla="*/ 0 w 9525"/>
                <a:gd name="connsiteY1" fmla="*/ 98869 h 9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8869">
                  <a:moveTo>
                    <a:pt x="0" y="0"/>
                  </a:moveTo>
                  <a:lnTo>
                    <a:pt x="0" y="98869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08" name="Полилиния: фигура 111">
              <a:extLst>
                <a:ext uri="{FF2B5EF4-FFF2-40B4-BE49-F238E27FC236}">
                  <a16:creationId xmlns:a16="http://schemas.microsoft.com/office/drawing/2014/main" id="{0299A995-FD7E-4636-8727-257B6E10FC7D}"/>
                </a:ext>
              </a:extLst>
            </p:cNvPr>
            <p:cNvSpPr/>
            <p:nvPr/>
          </p:nvSpPr>
          <p:spPr>
            <a:xfrm>
              <a:off x="5891878" y="3566350"/>
              <a:ext cx="102584" cy="72675"/>
            </a:xfrm>
            <a:custGeom>
              <a:avLst/>
              <a:gdLst>
                <a:gd name="connsiteX0" fmla="*/ 0 w 102584"/>
                <a:gd name="connsiteY0" fmla="*/ 34385 h 72675"/>
                <a:gd name="connsiteX1" fmla="*/ 37814 w 102584"/>
                <a:gd name="connsiteY1" fmla="*/ 72676 h 72675"/>
                <a:gd name="connsiteX2" fmla="*/ 102584 w 102584"/>
                <a:gd name="connsiteY2" fmla="*/ 0 h 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584" h="72675">
                  <a:moveTo>
                    <a:pt x="0" y="34385"/>
                  </a:moveTo>
                  <a:lnTo>
                    <a:pt x="37814" y="72676"/>
                  </a:lnTo>
                  <a:cubicBezTo>
                    <a:pt x="37814" y="72676"/>
                    <a:pt x="102584" y="95"/>
                    <a:pt x="102584" y="0"/>
                  </a:cubicBez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09" name="Полилиния: фигура 115">
              <a:extLst>
                <a:ext uri="{FF2B5EF4-FFF2-40B4-BE49-F238E27FC236}">
                  <a16:creationId xmlns:a16="http://schemas.microsoft.com/office/drawing/2014/main" id="{2FD56037-855C-440F-A373-14DAAD97316B}"/>
                </a:ext>
              </a:extLst>
            </p:cNvPr>
            <p:cNvSpPr/>
            <p:nvPr/>
          </p:nvSpPr>
          <p:spPr>
            <a:xfrm>
              <a:off x="5893021" y="3416141"/>
              <a:ext cx="102489" cy="72580"/>
            </a:xfrm>
            <a:custGeom>
              <a:avLst/>
              <a:gdLst>
                <a:gd name="connsiteX0" fmla="*/ 0 w 102489"/>
                <a:gd name="connsiteY0" fmla="*/ 34290 h 72580"/>
                <a:gd name="connsiteX1" fmla="*/ 37719 w 102489"/>
                <a:gd name="connsiteY1" fmla="*/ 72580 h 72580"/>
                <a:gd name="connsiteX2" fmla="*/ 102489 w 102489"/>
                <a:gd name="connsiteY2" fmla="*/ 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489" h="72580">
                  <a:moveTo>
                    <a:pt x="0" y="34290"/>
                  </a:moveTo>
                  <a:lnTo>
                    <a:pt x="37719" y="72580"/>
                  </a:lnTo>
                  <a:lnTo>
                    <a:pt x="102489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0" name="Полилиния: фигура 117">
              <a:extLst>
                <a:ext uri="{FF2B5EF4-FFF2-40B4-BE49-F238E27FC236}">
                  <a16:creationId xmlns:a16="http://schemas.microsoft.com/office/drawing/2014/main" id="{EA8C41E5-D8E8-48F1-A244-5130096B9D76}"/>
                </a:ext>
              </a:extLst>
            </p:cNvPr>
            <p:cNvSpPr/>
            <p:nvPr/>
          </p:nvSpPr>
          <p:spPr>
            <a:xfrm>
              <a:off x="5826636" y="2991946"/>
              <a:ext cx="637604" cy="263263"/>
            </a:xfrm>
            <a:custGeom>
              <a:avLst/>
              <a:gdLst>
                <a:gd name="connsiteX0" fmla="*/ 504920 w 637603"/>
                <a:gd name="connsiteY0" fmla="*/ 263220 h 263263"/>
                <a:gd name="connsiteX1" fmla="*/ 0 w 637603"/>
                <a:gd name="connsiteY1" fmla="*/ 263220 h 263263"/>
                <a:gd name="connsiteX2" fmla="*/ 0 w 637603"/>
                <a:gd name="connsiteY2" fmla="*/ 44 h 263263"/>
                <a:gd name="connsiteX3" fmla="*/ 504920 w 637603"/>
                <a:gd name="connsiteY3" fmla="*/ 44 h 263263"/>
                <a:gd name="connsiteX4" fmla="*/ 637604 w 637603"/>
                <a:gd name="connsiteY4" fmla="*/ 131679 h 263263"/>
                <a:gd name="connsiteX5" fmla="*/ 504920 w 637603"/>
                <a:gd name="connsiteY5" fmla="*/ 263220 h 26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603" h="263263">
                  <a:moveTo>
                    <a:pt x="504920" y="263220"/>
                  </a:moveTo>
                  <a:cubicBezTo>
                    <a:pt x="336614" y="263220"/>
                    <a:pt x="168307" y="263220"/>
                    <a:pt x="0" y="263220"/>
                  </a:cubicBezTo>
                  <a:cubicBezTo>
                    <a:pt x="175450" y="263220"/>
                    <a:pt x="175450" y="44"/>
                    <a:pt x="0" y="44"/>
                  </a:cubicBezTo>
                  <a:cubicBezTo>
                    <a:pt x="168307" y="44"/>
                    <a:pt x="336614" y="44"/>
                    <a:pt x="504920" y="44"/>
                  </a:cubicBezTo>
                  <a:cubicBezTo>
                    <a:pt x="600170" y="-1956"/>
                    <a:pt x="636651" y="64814"/>
                    <a:pt x="637604" y="131679"/>
                  </a:cubicBezTo>
                  <a:cubicBezTo>
                    <a:pt x="636651" y="198354"/>
                    <a:pt x="600170" y="265220"/>
                    <a:pt x="504920" y="263220"/>
                  </a:cubicBezTo>
                  <a:close/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1" name="Полилиния: фигура 121">
              <a:extLst>
                <a:ext uri="{FF2B5EF4-FFF2-40B4-BE49-F238E27FC236}">
                  <a16:creationId xmlns:a16="http://schemas.microsoft.com/office/drawing/2014/main" id="{6BA5507E-E260-4EC1-B0F6-8AB40F794876}"/>
                </a:ext>
              </a:extLst>
            </p:cNvPr>
            <p:cNvSpPr/>
            <p:nvPr/>
          </p:nvSpPr>
          <p:spPr>
            <a:xfrm>
              <a:off x="5964939" y="3489196"/>
              <a:ext cx="240220" cy="9525"/>
            </a:xfrm>
            <a:custGeom>
              <a:avLst/>
              <a:gdLst>
                <a:gd name="connsiteX0" fmla="*/ 0 w 240220"/>
                <a:gd name="connsiteY0" fmla="*/ 0 h 9525"/>
                <a:gd name="connsiteX1" fmla="*/ 240220 w 24022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220" h="9525">
                  <a:moveTo>
                    <a:pt x="0" y="0"/>
                  </a:moveTo>
                  <a:lnTo>
                    <a:pt x="240220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2" name="Полилиния: фигура 122">
              <a:extLst>
                <a:ext uri="{FF2B5EF4-FFF2-40B4-BE49-F238E27FC236}">
                  <a16:creationId xmlns:a16="http://schemas.microsoft.com/office/drawing/2014/main" id="{52858D31-1F73-414F-9AB6-BE8B0CB031BA}"/>
                </a:ext>
              </a:extLst>
            </p:cNvPr>
            <p:cNvSpPr/>
            <p:nvPr/>
          </p:nvSpPr>
          <p:spPr>
            <a:xfrm>
              <a:off x="5960554" y="3642741"/>
              <a:ext cx="134873" cy="9525"/>
            </a:xfrm>
            <a:custGeom>
              <a:avLst/>
              <a:gdLst>
                <a:gd name="connsiteX0" fmla="*/ 0 w 134873"/>
                <a:gd name="connsiteY0" fmla="*/ 0 h 9525"/>
                <a:gd name="connsiteX1" fmla="*/ 134874 w 13487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73" h="9525">
                  <a:moveTo>
                    <a:pt x="0" y="0"/>
                  </a:moveTo>
                  <a:lnTo>
                    <a:pt x="134874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3" name="Полилиния: фигура 126">
              <a:extLst>
                <a:ext uri="{FF2B5EF4-FFF2-40B4-BE49-F238E27FC236}">
                  <a16:creationId xmlns:a16="http://schemas.microsoft.com/office/drawing/2014/main" id="{1B2FB734-2F44-4925-90AE-0573B02B44D8}"/>
                </a:ext>
              </a:extLst>
            </p:cNvPr>
            <p:cNvSpPr/>
            <p:nvPr/>
          </p:nvSpPr>
          <p:spPr>
            <a:xfrm>
              <a:off x="6160198" y="3755707"/>
              <a:ext cx="122872" cy="9525"/>
            </a:xfrm>
            <a:custGeom>
              <a:avLst/>
              <a:gdLst>
                <a:gd name="connsiteX0" fmla="*/ 0 w 122872"/>
                <a:gd name="connsiteY0" fmla="*/ 0 h 9525"/>
                <a:gd name="connsiteX1" fmla="*/ 122872 w 12287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872" h="9525">
                  <a:moveTo>
                    <a:pt x="0" y="0"/>
                  </a:moveTo>
                  <a:lnTo>
                    <a:pt x="122872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4" name="Полилиния: фигура 136">
              <a:extLst>
                <a:ext uri="{FF2B5EF4-FFF2-40B4-BE49-F238E27FC236}">
                  <a16:creationId xmlns:a16="http://schemas.microsoft.com/office/drawing/2014/main" id="{116E5DF0-4C86-4A73-87D6-38FC084D2611}"/>
                </a:ext>
              </a:extLst>
            </p:cNvPr>
            <p:cNvSpPr/>
            <p:nvPr/>
          </p:nvSpPr>
          <p:spPr>
            <a:xfrm>
              <a:off x="6371938" y="3340786"/>
              <a:ext cx="118928" cy="105167"/>
            </a:xfrm>
            <a:custGeom>
              <a:avLst/>
              <a:gdLst>
                <a:gd name="connsiteX0" fmla="*/ 108394 w 118928"/>
                <a:gd name="connsiteY0" fmla="*/ 105168 h 105167"/>
                <a:gd name="connsiteX1" fmla="*/ 118872 w 118928"/>
                <a:gd name="connsiteY1" fmla="*/ 74021 h 105167"/>
                <a:gd name="connsiteX2" fmla="*/ 105251 w 118928"/>
                <a:gd name="connsiteY2" fmla="*/ 46494 h 105167"/>
                <a:gd name="connsiteX3" fmla="*/ 58102 w 118928"/>
                <a:gd name="connsiteY3" fmla="*/ 8203 h 105167"/>
                <a:gd name="connsiteX4" fmla="*/ 28384 w 118928"/>
                <a:gd name="connsiteY4" fmla="*/ 488 h 105167"/>
                <a:gd name="connsiteX5" fmla="*/ 0 w 118928"/>
                <a:gd name="connsiteY5" fmla="*/ 17061 h 10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28" h="105167">
                  <a:moveTo>
                    <a:pt x="108394" y="105168"/>
                  </a:moveTo>
                  <a:cubicBezTo>
                    <a:pt x="115633" y="96309"/>
                    <a:pt x="119444" y="85070"/>
                    <a:pt x="118872" y="74021"/>
                  </a:cubicBezTo>
                  <a:cubicBezTo>
                    <a:pt x="118300" y="62972"/>
                    <a:pt x="113348" y="53066"/>
                    <a:pt x="105251" y="46494"/>
                  </a:cubicBezTo>
                  <a:lnTo>
                    <a:pt x="58102" y="8203"/>
                  </a:lnTo>
                  <a:cubicBezTo>
                    <a:pt x="50006" y="1631"/>
                    <a:pt x="39243" y="-1226"/>
                    <a:pt x="28384" y="488"/>
                  </a:cubicBezTo>
                  <a:cubicBezTo>
                    <a:pt x="17526" y="2203"/>
                    <a:pt x="7239" y="8108"/>
                    <a:pt x="0" y="17061"/>
                  </a:cubicBez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5" name="Полилиния: фигура 147">
              <a:extLst>
                <a:ext uri="{FF2B5EF4-FFF2-40B4-BE49-F238E27FC236}">
                  <a16:creationId xmlns:a16="http://schemas.microsoft.com/office/drawing/2014/main" id="{524C8C33-E556-4BFD-B697-BA54203876F2}"/>
                </a:ext>
              </a:extLst>
            </p:cNvPr>
            <p:cNvSpPr/>
            <p:nvPr/>
          </p:nvSpPr>
          <p:spPr>
            <a:xfrm rot="18546165">
              <a:off x="6186563" y="3452218"/>
              <a:ext cx="283647" cy="139633"/>
            </a:xfrm>
            <a:custGeom>
              <a:avLst/>
              <a:gdLst>
                <a:gd name="connsiteX0" fmla="*/ 0 w 283648"/>
                <a:gd name="connsiteY0" fmla="*/ 0 h 139633"/>
                <a:gd name="connsiteX1" fmla="*/ 283649 w 283648"/>
                <a:gd name="connsiteY1" fmla="*/ 0 h 139633"/>
                <a:gd name="connsiteX2" fmla="*/ 283649 w 283648"/>
                <a:gd name="connsiteY2" fmla="*/ 139634 h 139633"/>
                <a:gd name="connsiteX3" fmla="*/ 0 w 283648"/>
                <a:gd name="connsiteY3" fmla="*/ 139634 h 13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648" h="139633">
                  <a:moveTo>
                    <a:pt x="0" y="0"/>
                  </a:moveTo>
                  <a:lnTo>
                    <a:pt x="283649" y="0"/>
                  </a:lnTo>
                  <a:lnTo>
                    <a:pt x="283649" y="139634"/>
                  </a:lnTo>
                  <a:lnTo>
                    <a:pt x="0" y="139634"/>
                  </a:lnTo>
                  <a:close/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6" name="Полилиния: фигура 163">
              <a:extLst>
                <a:ext uri="{FF2B5EF4-FFF2-40B4-BE49-F238E27FC236}">
                  <a16:creationId xmlns:a16="http://schemas.microsoft.com/office/drawing/2014/main" id="{08D9358D-5984-4B03-AFEF-87D348AD3B93}"/>
                </a:ext>
              </a:extLst>
            </p:cNvPr>
            <p:cNvSpPr/>
            <p:nvPr/>
          </p:nvSpPr>
          <p:spPr>
            <a:xfrm>
              <a:off x="6162103" y="3588162"/>
              <a:ext cx="22669" cy="82962"/>
            </a:xfrm>
            <a:custGeom>
              <a:avLst/>
              <a:gdLst>
                <a:gd name="connsiteX0" fmla="*/ 0 w 22669"/>
                <a:gd name="connsiteY0" fmla="*/ 82963 h 82962"/>
                <a:gd name="connsiteX1" fmla="*/ 22669 w 22669"/>
                <a:gd name="connsiteY1" fmla="*/ 0 h 8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69" h="82962">
                  <a:moveTo>
                    <a:pt x="0" y="82963"/>
                  </a:moveTo>
                  <a:lnTo>
                    <a:pt x="22669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7" name="Полилиния: фигура 170">
              <a:extLst>
                <a:ext uri="{FF2B5EF4-FFF2-40B4-BE49-F238E27FC236}">
                  <a16:creationId xmlns:a16="http://schemas.microsoft.com/office/drawing/2014/main" id="{0CFB93ED-BB25-4E1D-ABBE-0968FD178F74}"/>
                </a:ext>
              </a:extLst>
            </p:cNvPr>
            <p:cNvSpPr/>
            <p:nvPr/>
          </p:nvSpPr>
          <p:spPr>
            <a:xfrm>
              <a:off x="6216681" y="3676173"/>
              <a:ext cx="76485" cy="39147"/>
            </a:xfrm>
            <a:custGeom>
              <a:avLst/>
              <a:gdLst>
                <a:gd name="connsiteX0" fmla="*/ 76486 w 76485"/>
                <a:gd name="connsiteY0" fmla="*/ 0 h 39147"/>
                <a:gd name="connsiteX1" fmla="*/ 0 w 76485"/>
                <a:gd name="connsiteY1" fmla="*/ 39148 h 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485" h="39147">
                  <a:moveTo>
                    <a:pt x="76486" y="0"/>
                  </a:moveTo>
                  <a:lnTo>
                    <a:pt x="0" y="39148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8" name="Полилиния: фигура 175">
              <a:extLst>
                <a:ext uri="{FF2B5EF4-FFF2-40B4-BE49-F238E27FC236}">
                  <a16:creationId xmlns:a16="http://schemas.microsoft.com/office/drawing/2014/main" id="{372B29F6-D947-43EC-A5C2-D366514AD0D5}"/>
                </a:ext>
              </a:extLst>
            </p:cNvPr>
            <p:cNvSpPr/>
            <p:nvPr/>
          </p:nvSpPr>
          <p:spPr>
            <a:xfrm>
              <a:off x="6147339" y="3670839"/>
              <a:ext cx="69532" cy="72580"/>
            </a:xfrm>
            <a:custGeom>
              <a:avLst/>
              <a:gdLst>
                <a:gd name="connsiteX0" fmla="*/ 41339 w 69532"/>
                <a:gd name="connsiteY0" fmla="*/ 21717 h 72580"/>
                <a:gd name="connsiteX1" fmla="*/ 14669 w 69532"/>
                <a:gd name="connsiteY1" fmla="*/ 0 h 72580"/>
                <a:gd name="connsiteX2" fmla="*/ 0 w 69532"/>
                <a:gd name="connsiteY2" fmla="*/ 72581 h 72580"/>
                <a:gd name="connsiteX3" fmla="*/ 69532 w 69532"/>
                <a:gd name="connsiteY3" fmla="*/ 44577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" h="72580">
                  <a:moveTo>
                    <a:pt x="41339" y="21717"/>
                  </a:moveTo>
                  <a:lnTo>
                    <a:pt x="14669" y="0"/>
                  </a:lnTo>
                  <a:lnTo>
                    <a:pt x="0" y="72581"/>
                  </a:lnTo>
                  <a:lnTo>
                    <a:pt x="69532" y="44577"/>
                  </a:lnTo>
                  <a:close/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  <p:sp>
          <p:nvSpPr>
            <p:cNvPr id="119" name="Полилиния: фигура 176">
              <a:extLst>
                <a:ext uri="{FF2B5EF4-FFF2-40B4-BE49-F238E27FC236}">
                  <a16:creationId xmlns:a16="http://schemas.microsoft.com/office/drawing/2014/main" id="{313207F7-9680-4480-8EB7-A5E4EBD56EDD}"/>
                </a:ext>
              </a:extLst>
            </p:cNvPr>
            <p:cNvSpPr/>
            <p:nvPr/>
          </p:nvSpPr>
          <p:spPr>
            <a:xfrm>
              <a:off x="6283546" y="3451860"/>
              <a:ext cx="136588" cy="175355"/>
            </a:xfrm>
            <a:custGeom>
              <a:avLst/>
              <a:gdLst>
                <a:gd name="connsiteX0" fmla="*/ 0 w 136588"/>
                <a:gd name="connsiteY0" fmla="*/ 175355 h 175355"/>
                <a:gd name="connsiteX1" fmla="*/ 136588 w 136588"/>
                <a:gd name="connsiteY1" fmla="*/ 0 h 17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588" h="175355">
                  <a:moveTo>
                    <a:pt x="0" y="175355"/>
                  </a:moveTo>
                  <a:lnTo>
                    <a:pt x="136588" y="0"/>
                  </a:lnTo>
                </a:path>
              </a:pathLst>
            </a:custGeom>
            <a:noFill/>
            <a:ln w="25400" cap="flat">
              <a:solidFill>
                <a:srgbClr val="2F444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350" dirty="0"/>
            </a:p>
          </p:txBody>
        </p:sp>
      </p:grp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37A0026F-D4D1-4722-85EE-99877934AE01}"/>
              </a:ext>
            </a:extLst>
          </p:cNvPr>
          <p:cNvSpPr txBox="1">
            <a:spLocks/>
          </p:cNvSpPr>
          <p:nvPr/>
        </p:nvSpPr>
        <p:spPr>
          <a:xfrm>
            <a:off x="387733" y="4224732"/>
            <a:ext cx="10796833" cy="874564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800" b="0" dirty="0">
                <a:solidFill>
                  <a:srgbClr val="003A5D"/>
                </a:solidFill>
                <a:latin typeface="Arial Narrow" panose="020B0606020202030204" pitchFamily="34" charset="0"/>
              </a:rPr>
              <a:t>Все контрольные процедуры Банка отражаются в </a:t>
            </a:r>
            <a:r>
              <a:rPr lang="ru-RU" sz="1800" b="0" dirty="0">
                <a:solidFill>
                  <a:srgbClr val="C6093B"/>
                </a:solidFill>
                <a:latin typeface="Arial Narrow" panose="020B0606020202030204" pitchFamily="34" charset="0"/>
              </a:rPr>
              <a:t>разделе 1</a:t>
            </a:r>
            <a:r>
              <a:rPr lang="ru-RU" sz="1800" b="0" dirty="0">
                <a:solidFill>
                  <a:srgbClr val="003A5D"/>
                </a:solidFill>
                <a:latin typeface="Arial Narrow" panose="020B0606020202030204" pitchFamily="34" charset="0"/>
              </a:rPr>
              <a:t> «Предмет контроля» </a:t>
            </a:r>
            <a:r>
              <a:rPr lang="ru-RU" sz="1800" b="0" dirty="0">
                <a:solidFill>
                  <a:srgbClr val="C6093B"/>
                </a:solidFill>
                <a:latin typeface="Arial Narrow" panose="020B0606020202030204" pitchFamily="34" charset="0"/>
              </a:rPr>
              <a:t>приложения №1</a:t>
            </a:r>
            <a:r>
              <a:rPr lang="ru-RU" sz="1800" b="0" dirty="0">
                <a:solidFill>
                  <a:srgbClr val="003A5D"/>
                </a:solidFill>
                <a:latin typeface="Arial Narrow" panose="020B0606020202030204" pitchFamily="34" charset="0"/>
              </a:rPr>
              <a:t> «Параметры банковского сопровождения» </a:t>
            </a:r>
            <a:r>
              <a:rPr lang="ru-RU" sz="1800" dirty="0">
                <a:solidFill>
                  <a:srgbClr val="C6093B"/>
                </a:solidFill>
                <a:latin typeface="Arial Narrow" panose="020B0606020202030204" pitchFamily="34" charset="0"/>
              </a:rPr>
              <a:t>Оферты Банка</a:t>
            </a:r>
            <a:r>
              <a:rPr lang="ru-RU" sz="1800" b="0" dirty="0">
                <a:solidFill>
                  <a:srgbClr val="003A5D"/>
                </a:solidFill>
                <a:latin typeface="Arial Narrow" panose="020B0606020202030204" pitchFamily="34" charset="0"/>
              </a:rPr>
              <a:t>.</a:t>
            </a: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 </a:t>
            </a:r>
            <a:r>
              <a:rPr lang="ru-RU" sz="1800" b="0" dirty="0">
                <a:solidFill>
                  <a:srgbClr val="003A5D"/>
                </a:solidFill>
                <a:latin typeface="Arial Narrow" panose="020B0606020202030204" pitchFamily="34" charset="0"/>
              </a:rPr>
              <a:t>Сформированная Оферта направляется Клиенту по Системе ДБО</a:t>
            </a:r>
            <a:endParaRPr lang="ru-RU" sz="1800" b="0" dirty="0">
              <a:solidFill>
                <a:srgbClr val="003A5D"/>
              </a:solidFill>
            </a:endParaRPr>
          </a:p>
        </p:txBody>
      </p: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id="{2848CC0C-77E3-4D68-ADA3-521D091D8D36}"/>
              </a:ext>
            </a:extLst>
          </p:cNvPr>
          <p:cNvSpPr txBox="1">
            <a:spLocks/>
          </p:cNvSpPr>
          <p:nvPr/>
        </p:nvSpPr>
        <p:spPr>
          <a:xfrm>
            <a:off x="335360" y="5311565"/>
            <a:ext cx="11089232" cy="1032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C6093B"/>
                </a:solidFill>
                <a:latin typeface="Arial Narrow" panose="020B0606020202030204" pitchFamily="34" charset="0"/>
              </a:rPr>
              <a:t>КЛИЕНТ </a:t>
            </a: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информирует своих контрагентов, не являющихся Участниками исполнения Сопровождаемого договора,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о необходимости указания в Распоряжениях на перевод при зачислении средств на ОБС соответствующего Кода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поступлений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3A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8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0" y="399600"/>
            <a:ext cx="8615373" cy="816042"/>
          </a:xfrm>
        </p:spPr>
        <p:txBody>
          <a:bodyPr/>
          <a:lstStyle/>
          <a:p>
            <a:r>
              <a:rPr lang="ru-RU" dirty="0"/>
              <a:t>ПЕРЕХОД НА ЕПК В ОФЕРТАХ БАНКА 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Скругленный прямоугольник 19">
            <a:extLst>
              <a:ext uri="{FF2B5EF4-FFF2-40B4-BE49-F238E27FC236}">
                <a16:creationId xmlns:a16="http://schemas.microsoft.com/office/drawing/2014/main" id="{01DF8343-E519-4B1A-9294-6BBD7C28E0F9}"/>
              </a:ext>
            </a:extLst>
          </p:cNvPr>
          <p:cNvSpPr/>
          <p:nvPr/>
        </p:nvSpPr>
        <p:spPr>
          <a:xfrm>
            <a:off x="633796" y="1714500"/>
            <a:ext cx="5318187" cy="1215000"/>
          </a:xfrm>
          <a:prstGeom prst="roundRect">
            <a:avLst>
              <a:gd name="adj" fmla="val 5340"/>
            </a:avLst>
          </a:prstGeom>
          <a:solidFill>
            <a:srgbClr val="C6CADC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Договоры, принятые на БС </a:t>
            </a:r>
          </a:p>
          <a:p>
            <a:pPr algn="ctr"/>
            <a:r>
              <a:rPr lang="ru-RU" b="1" dirty="0">
                <a:solidFill>
                  <a:srgbClr val="BA2346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 02 марта 2026 г.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B436C63E-8AD7-4E91-AB49-484D5C2AA638}"/>
              </a:ext>
            </a:extLst>
          </p:cNvPr>
          <p:cNvSpPr/>
          <p:nvPr/>
        </p:nvSpPr>
        <p:spPr>
          <a:xfrm>
            <a:off x="630710" y="3157537"/>
            <a:ext cx="5321274" cy="1970270"/>
          </a:xfrm>
          <a:prstGeom prst="roundRect">
            <a:avLst>
              <a:gd name="adj" fmla="val 5340"/>
            </a:avLst>
          </a:prstGeom>
          <a:solidFill>
            <a:srgbClr val="D6DCE5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декабре 2025 г. </a:t>
            </a: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Банк уведомил своих клиентов о переходе со 02 марта 2026 на применение ЕПК.</a:t>
            </a:r>
          </a:p>
          <a:p>
            <a:pPr algn="ctr"/>
            <a:endParaRPr lang="ru-RU" dirty="0">
              <a:solidFill>
                <a:srgbClr val="053C5C"/>
              </a:solidFill>
              <a:latin typeface="Arial Narrow" panose="020B0606020202030204" pitchFamily="34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  </a:t>
            </a:r>
            <a:r>
              <a:rPr lang="ru-RU" b="1" dirty="0">
                <a:solidFill>
                  <a:srgbClr val="BA2346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02 марта 2026 г. </a:t>
            </a:r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Банк направит Оферты, содержащие 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изменённые Параметры БС по Системе ДБО.</a:t>
            </a:r>
            <a:endParaRPr lang="ru-RU" dirty="0">
              <a:solidFill>
                <a:srgbClr val="C6093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574040EF-1067-45AB-9585-DD9F0D6814C7}"/>
              </a:ext>
            </a:extLst>
          </p:cNvPr>
          <p:cNvSpPr/>
          <p:nvPr/>
        </p:nvSpPr>
        <p:spPr>
          <a:xfrm>
            <a:off x="6381750" y="1714500"/>
            <a:ext cx="5130000" cy="1215000"/>
          </a:xfrm>
          <a:prstGeom prst="roundRect">
            <a:avLst>
              <a:gd name="adj" fmla="val 5340"/>
            </a:avLst>
          </a:prstGeom>
          <a:solidFill>
            <a:srgbClr val="C6CADC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Договоры, принятые на БС </a:t>
            </a:r>
          </a:p>
          <a:p>
            <a:pPr algn="ctr"/>
            <a:r>
              <a:rPr lang="ru-RU" b="1" dirty="0">
                <a:solidFill>
                  <a:srgbClr val="BA2346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 02 марта 2026 г.</a:t>
            </a: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3877BCEE-CC89-4E8F-81E8-2CAA7386202B}"/>
              </a:ext>
            </a:extLst>
          </p:cNvPr>
          <p:cNvSpPr/>
          <p:nvPr/>
        </p:nvSpPr>
        <p:spPr>
          <a:xfrm>
            <a:off x="6378662" y="3157537"/>
            <a:ext cx="5130000" cy="1970269"/>
          </a:xfrm>
          <a:prstGeom prst="roundRect">
            <a:avLst>
              <a:gd name="adj" fmla="val 5340"/>
            </a:avLst>
          </a:prstGeom>
          <a:solidFill>
            <a:srgbClr val="D6DCE5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53C5C"/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Банк будет осуществлять Банковское сопровождение в соответствии с Заявкой на БС и Офертой, содержащей изменённые Параметры БС 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BB34172-3212-4424-A986-0C391C452DCA}"/>
              </a:ext>
            </a:extLst>
          </p:cNvPr>
          <p:cNvSpPr txBox="1">
            <a:spLocks/>
          </p:cNvSpPr>
          <p:nvPr/>
        </p:nvSpPr>
        <p:spPr>
          <a:xfrm>
            <a:off x="6574519" y="5271486"/>
            <a:ext cx="3618574" cy="1077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</a:rPr>
              <a:t>Формы Оферт для ЭТП 2.0 с 02.03.2026г.</a:t>
            </a:r>
            <a:endParaRPr lang="ru-RU" sz="1400" dirty="0">
              <a:solidFill>
                <a:srgbClr val="003A5D"/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3AB8939-F147-4B95-8B4C-61A7E2016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923499"/>
              </p:ext>
            </p:extLst>
          </p:nvPr>
        </p:nvGraphicFramePr>
        <p:xfrm>
          <a:off x="7591250" y="55545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1250" y="55545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E8FB6A-E638-48BA-A376-DAA411D62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3685"/>
              </p:ext>
            </p:extLst>
          </p:nvPr>
        </p:nvGraphicFramePr>
        <p:xfrm>
          <a:off x="8685873" y="55296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85873" y="55296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93A638F-636E-489F-BC72-51CBF09C8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91101"/>
              </p:ext>
            </p:extLst>
          </p:nvPr>
        </p:nvGraphicFramePr>
        <p:xfrm>
          <a:off x="6509874" y="55794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9874" y="55794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ED7E9F05-7B8F-4D7B-A2AA-1A15F652BCDF}"/>
              </a:ext>
            </a:extLst>
          </p:cNvPr>
          <p:cNvSpPr txBox="1">
            <a:spLocks/>
          </p:cNvSpPr>
          <p:nvPr/>
        </p:nvSpPr>
        <p:spPr>
          <a:xfrm>
            <a:off x="615166" y="5271486"/>
            <a:ext cx="3953122" cy="10772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3A5D"/>
                </a:solidFill>
                <a:latin typeface="Arial Narrow" panose="020B0606020202030204" pitchFamily="34" charset="0"/>
              </a:rPr>
              <a:t>Форма Уведомления клиентам о переходе на ЕПК</a:t>
            </a:r>
            <a:endParaRPr lang="ru-RU" sz="1400" dirty="0">
              <a:solidFill>
                <a:srgbClr val="003A5D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FF7534C-267F-4888-9744-A9AF8C38C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616688"/>
              </p:ext>
            </p:extLst>
          </p:nvPr>
        </p:nvGraphicFramePr>
        <p:xfrm>
          <a:off x="767408" y="55794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"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7408" y="55794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1CE98B3-B8A8-4D70-A631-9873BE821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731789"/>
              </p:ext>
            </p:extLst>
          </p:nvPr>
        </p:nvGraphicFramePr>
        <p:xfrm>
          <a:off x="1869622" y="55771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" name="Acrobat Document" showAsIcon="1" r:id="rId11" imgW="914400" imgH="771480" progId="AcroExch.Document.DC">
                  <p:embed/>
                </p:oleObj>
              </mc:Choice>
              <mc:Fallback>
                <p:oleObj name="Acrobat Document" showAsIcon="1" r:id="rId11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9622" y="55771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80455FE9-F372-4CB0-BF64-09F8D2B6116A}"/>
              </a:ext>
            </a:extLst>
          </p:cNvPr>
          <p:cNvSpPr/>
          <p:nvPr/>
        </p:nvSpPr>
        <p:spPr>
          <a:xfrm rot="10800000">
            <a:off x="8760765" y="2932857"/>
            <a:ext cx="365793" cy="399593"/>
          </a:xfrm>
          <a:prstGeom prst="flowChartExtract">
            <a:avLst/>
          </a:prstGeom>
          <a:solidFill>
            <a:srgbClr val="053C5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BA87E7BE-E77C-48AF-BE85-1AE4D641634F}"/>
              </a:ext>
            </a:extLst>
          </p:cNvPr>
          <p:cNvSpPr/>
          <p:nvPr/>
        </p:nvSpPr>
        <p:spPr>
          <a:xfrm rot="10800000">
            <a:off x="2927648" y="2919012"/>
            <a:ext cx="365793" cy="399593"/>
          </a:xfrm>
          <a:prstGeom prst="flowChartExtract">
            <a:avLst/>
          </a:prstGeom>
          <a:solidFill>
            <a:srgbClr val="053C5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052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0" y="403200"/>
            <a:ext cx="8928993" cy="720080"/>
          </a:xfrm>
        </p:spPr>
        <p:txBody>
          <a:bodyPr/>
          <a:lstStyle/>
          <a:p>
            <a:r>
              <a:rPr lang="ru-RU" dirty="0"/>
              <a:t>ГДЕ УКАЗЫВАТЬ КОДЫ ВЫПЛАТ / ПОСТУПЛЕНИЙ?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8EA671D3-BDB5-4817-8718-CC04343F8D10}"/>
              </a:ext>
            </a:extLst>
          </p:cNvPr>
          <p:cNvSpPr txBox="1">
            <a:spLocks/>
          </p:cNvSpPr>
          <p:nvPr/>
        </p:nvSpPr>
        <p:spPr>
          <a:xfrm>
            <a:off x="640459" y="1714987"/>
            <a:ext cx="6984775" cy="1638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C6093B"/>
                </a:solidFill>
                <a:latin typeface="Arial Narrow" panose="020B0606020202030204" pitchFamily="34" charset="0"/>
              </a:rPr>
              <a:t>КЛИЕНТ </a:t>
            </a: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– </a:t>
            </a:r>
            <a:r>
              <a:rPr lang="ru-RU" sz="1800" b="0" dirty="0">
                <a:solidFill>
                  <a:srgbClr val="004062"/>
                </a:solidFill>
                <a:latin typeface="Arial Narrow" panose="020B0606020202030204" pitchFamily="34" charset="0"/>
              </a:rPr>
              <a:t>Исполнитель или Участник исполнения Сопровождаемого договора </a:t>
            </a:r>
            <a:r>
              <a:rPr lang="ru-RU" sz="180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при переводе средств с ОБС </a:t>
            </a:r>
          </a:p>
          <a:p>
            <a:pPr>
              <a:spcBef>
                <a:spcPts val="0"/>
              </a:spcBef>
            </a:pPr>
            <a:r>
              <a:rPr lang="ru-RU" sz="1800" b="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обязан указывать детализированный код </a:t>
            </a:r>
          </a:p>
          <a:p>
            <a:pPr>
              <a:spcBef>
                <a:spcPts val="0"/>
              </a:spcBef>
            </a:pPr>
            <a:r>
              <a:rPr lang="ru-RU" sz="1800" b="0" dirty="0">
                <a:solidFill>
                  <a:srgbClr val="C6093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 поле 24 «Назначение платежа»* </a:t>
            </a:r>
            <a:r>
              <a:rPr lang="ru-RU" sz="1800" b="0" dirty="0">
                <a:solidFill>
                  <a:srgbClr val="003A5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Распоряжения на перевод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CCD3321-D4EC-48A6-B694-EFDB60E73C02}"/>
              </a:ext>
            </a:extLst>
          </p:cNvPr>
          <p:cNvSpPr/>
          <p:nvPr/>
        </p:nvSpPr>
        <p:spPr>
          <a:xfrm>
            <a:off x="5393426" y="5757634"/>
            <a:ext cx="5791140" cy="830997"/>
          </a:xfrm>
          <a:prstGeom prst="rect">
            <a:avLst/>
          </a:prstGeom>
          <a:noFill/>
          <a:ln>
            <a:solidFill>
              <a:srgbClr val="C6093B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*</a:t>
            </a:r>
            <a:r>
              <a:rPr lang="ru-RU" sz="160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в поле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24</a:t>
            </a:r>
            <a:r>
              <a:rPr lang="ru-RU" sz="160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следует указывать </a:t>
            </a:r>
            <a:r>
              <a:rPr lang="ru-RU" sz="1600" b="1" dirty="0">
                <a:solidFill>
                  <a:srgbClr val="C6093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только один </a:t>
            </a:r>
            <a:r>
              <a:rPr lang="ru-RU" sz="160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детализированный код выплат (</a:t>
            </a:r>
            <a:r>
              <a:rPr lang="ru-RU" sz="1600" b="1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ДКВ</a:t>
            </a:r>
            <a:r>
              <a:rPr lang="ru-RU" sz="160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 или детализированный  код поступлений (</a:t>
            </a:r>
            <a:r>
              <a:rPr lang="ru-RU" sz="1600" b="1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ДКП</a:t>
            </a:r>
            <a:r>
              <a:rPr lang="ru-RU" sz="1600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 при осуществлении возвратов плательщику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6EB98B-1AD3-492F-8C50-E6DCBD85F82B}"/>
              </a:ext>
            </a:extLst>
          </p:cNvPr>
          <p:cNvSpPr/>
          <p:nvPr/>
        </p:nvSpPr>
        <p:spPr>
          <a:xfrm>
            <a:off x="612232" y="4681348"/>
            <a:ext cx="658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Коды выплат/ поступлений должны соответствовать Справочнику ЕПК установленной классификации (общей или специальной) по Сопровождаемому договору</a:t>
            </a:r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(приложение № 2 к Оферте Банка)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C7FC30-4D6A-416A-8DE6-CD3FE8733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81" y="5125601"/>
            <a:ext cx="647136" cy="642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BBAD85-095B-42E5-9E8F-D787A833119F}"/>
              </a:ext>
            </a:extLst>
          </p:cNvPr>
          <p:cNvSpPr/>
          <p:nvPr/>
        </p:nvSpPr>
        <p:spPr>
          <a:xfrm>
            <a:off x="612232" y="3193843"/>
            <a:ext cx="6703999" cy="120032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406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Коды выплат должны соответствовать содержанию Распоряжения на перевод и Обосновывающих документов.</a:t>
            </a:r>
          </a:p>
          <a:p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При выборе кода следует ориентироваться на предмет договора, по которому осуществляется оплата.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6AF0DC-282B-4357-935A-A23C22DF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234" y="1336547"/>
            <a:ext cx="4203061" cy="43366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483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0" y="403200"/>
            <a:ext cx="8280921" cy="720080"/>
          </a:xfrm>
        </p:spPr>
        <p:txBody>
          <a:bodyPr/>
          <a:lstStyle/>
          <a:p>
            <a:r>
              <a:rPr lang="ru-RU" dirty="0"/>
              <a:t>КАК УКАЗЫВАТЬ КОДЫ В РАСПОРЯЖЕНИИ?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4" name="Подзаголовок 2">
            <a:extLst>
              <a:ext uri="{FF2B5EF4-FFF2-40B4-BE49-F238E27FC236}">
                <a16:creationId xmlns:a16="http://schemas.microsoft.com/office/drawing/2014/main" id="{8EA671D3-BDB5-4817-8718-CC04343F8D10}"/>
              </a:ext>
            </a:extLst>
          </p:cNvPr>
          <p:cNvSpPr txBox="1">
            <a:spLocks/>
          </p:cNvSpPr>
          <p:nvPr/>
        </p:nvSpPr>
        <p:spPr>
          <a:xfrm>
            <a:off x="302004" y="1356810"/>
            <a:ext cx="11089232" cy="706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rgbClr val="003A5D"/>
                </a:solidFill>
                <a:latin typeface="Arial Narrow" panose="020B0606020202030204" pitchFamily="34" charset="0"/>
              </a:rPr>
              <a:t>Схема заполнения поля 24 «Назначение платежа» в Распоряжении на перевод: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4062"/>
                </a:solidFill>
              </a:rPr>
              <a:t> </a:t>
            </a:r>
            <a:endParaRPr lang="ru-RU" sz="1800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BB2DC1C-D9AB-4BFD-B60B-09F05CA62B54}"/>
              </a:ext>
            </a:extLst>
          </p:cNvPr>
          <p:cNvSpPr/>
          <p:nvPr/>
        </p:nvSpPr>
        <p:spPr>
          <a:xfrm>
            <a:off x="0" y="1763405"/>
            <a:ext cx="1164391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ИСД_РХХХХХХ_КК.КК.КК.КК_</a:t>
            </a:r>
            <a:r>
              <a:rPr lang="en-US" dirty="0">
                <a:solidFill>
                  <a:srgbClr val="003A5D"/>
                </a:solidFill>
                <a:latin typeface="Arial Narrow" panose="020B0606020202030204" pitchFamily="34" charset="0"/>
              </a:rPr>
              <a:t>ZZZ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-</a:t>
            </a:r>
            <a:r>
              <a:rPr lang="en-US" dirty="0">
                <a:solidFill>
                  <a:srgbClr val="003A5D"/>
                </a:solidFill>
                <a:latin typeface="Arial Narrow" panose="020B0606020202030204" pitchFamily="34" charset="0"/>
              </a:rPr>
              <a:t>ZZZZZZZ</a:t>
            </a:r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_ОПИСАНИЕ ПЛАТЕЖА, где: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D2FA6BE-9425-41D0-84F6-9BCDDB9EFE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08226" y="2226184"/>
          <a:ext cx="8723947" cy="13764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90983">
                  <a:extLst>
                    <a:ext uri="{9D8B030D-6E8A-4147-A177-3AD203B41FA5}">
                      <a16:colId xmlns:a16="http://schemas.microsoft.com/office/drawing/2014/main" val="1623260171"/>
                    </a:ext>
                  </a:extLst>
                </a:gridCol>
                <a:gridCol w="6432964">
                  <a:extLst>
                    <a:ext uri="{9D8B030D-6E8A-4147-A177-3AD203B41FA5}">
                      <a16:colId xmlns:a16="http://schemas.microsoft.com/office/drawing/2014/main" val="2436366040"/>
                    </a:ext>
                  </a:extLst>
                </a:gridCol>
              </a:tblGrid>
              <a:tr h="24162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ИСД_РХХХХХХ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русская буква «Р» и цифры от 0 до 9, соответствующие номеру ИСД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571631"/>
                  </a:ext>
                </a:extLst>
              </a:tr>
              <a:tr h="24162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КК.КК.КК.КК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Детализированный код выплат / поступлений (ДКВ/ДКП)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624993"/>
                  </a:ext>
                </a:extLst>
              </a:tr>
              <a:tr h="24162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ZZZ</a:t>
                      </a: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ZZZZZZZ</a:t>
                      </a:r>
                      <a:endParaRPr lang="ru-RU" sz="1400" i="0" kern="1200" dirty="0">
                        <a:solidFill>
                          <a:srgbClr val="003A5D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Код объекта (в случае применения данного Параметра Банковского сопровождения)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892887"/>
                  </a:ext>
                </a:extLst>
              </a:tr>
              <a:tr h="40995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ОПИСАНИЕ ПЛАТЕЖА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произвольное описание назначения платежа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553794"/>
                  </a:ext>
                </a:extLst>
              </a:tr>
              <a:tr h="24162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rgbClr val="003A5D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После полей ИСД, ДКВ /ДКП, Кода объекта, а также перед полем ОПИСАНИЕ ПЛАТЕЖА обязательны пробелы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22575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DF6BC2-1BB6-480F-89A7-4705B4E3572C}"/>
              </a:ext>
            </a:extLst>
          </p:cNvPr>
          <p:cNvSpPr/>
          <p:nvPr/>
        </p:nvSpPr>
        <p:spPr>
          <a:xfrm>
            <a:off x="-70015" y="6420718"/>
            <a:ext cx="11461251" cy="369332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A5D"/>
                </a:solidFill>
                <a:latin typeface="Arial Narrow" panose="020B0606020202030204" pitchFamily="34" charset="0"/>
              </a:rPr>
              <a:t>Требования Банка к заполнению поля 24 «Назначение платежа» Распоряжения на перевод </a:t>
            </a:r>
            <a:r>
              <a:rPr lang="ru-RU" dirty="0">
                <a:solidFill>
                  <a:srgbClr val="C6093B"/>
                </a:solidFill>
                <a:latin typeface="Arial Narrow" panose="020B0606020202030204" pitchFamily="34" charset="0"/>
              </a:rPr>
              <a:t>включены в Оферты Банка</a:t>
            </a:r>
            <a:endParaRPr lang="ru-RU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8DC766-0486-400B-826D-D8100A024216}"/>
              </a:ext>
            </a:extLst>
          </p:cNvPr>
          <p:cNvSpPr/>
          <p:nvPr/>
        </p:nvSpPr>
        <p:spPr>
          <a:xfrm>
            <a:off x="302004" y="3696081"/>
            <a:ext cx="9844713" cy="261610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6093B"/>
                </a:solidFill>
                <a:latin typeface="Arial Narrow" panose="020B0606020202030204" pitchFamily="34" charset="0"/>
              </a:rPr>
              <a:t>Примеры заполнения:</a:t>
            </a:r>
          </a:p>
          <a:p>
            <a:r>
              <a:rPr lang="ru-RU" sz="1400" i="1" dirty="0">
                <a:solidFill>
                  <a:srgbClr val="5F6177"/>
                </a:solidFill>
                <a:latin typeface="Arial Narrow" panose="020B0606020202030204" pitchFamily="34" charset="0"/>
              </a:rPr>
              <a:t>Оплата за выполненные работы</a:t>
            </a:r>
          </a:p>
          <a:p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«ИСД Р020162 </a:t>
            </a:r>
            <a:r>
              <a:rPr lang="ru-RU" sz="1400" i="1" dirty="0">
                <a:solidFill>
                  <a:srgbClr val="C6093B"/>
                </a:solidFill>
                <a:latin typeface="Arial Narrow" panose="020B0606020202030204" pitchFamily="34" charset="0"/>
              </a:rPr>
              <a:t>В1.01.00.00 </a:t>
            </a:r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Оплата по счету № 1 от 20.11.2025 по договору № 01-2025 от 01.01.2025г. за выполненные работы»</a:t>
            </a:r>
          </a:p>
          <a:p>
            <a:endParaRPr lang="ru-RU" sz="800" i="1" dirty="0">
              <a:solidFill>
                <a:srgbClr val="003A5D"/>
              </a:solidFill>
              <a:latin typeface="Arial Narrow" panose="020B0606020202030204" pitchFamily="34" charset="0"/>
            </a:endParaRPr>
          </a:p>
          <a:p>
            <a:r>
              <a:rPr lang="ru-RU" sz="1400" i="1" dirty="0">
                <a:solidFill>
                  <a:srgbClr val="5F6177"/>
                </a:solidFill>
                <a:latin typeface="Arial Narrow" panose="020B0606020202030204" pitchFamily="34" charset="0"/>
              </a:rPr>
              <a:t>Авансирование по договору на выполнение работ</a:t>
            </a:r>
          </a:p>
          <a:p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«ИСД Р020162 </a:t>
            </a:r>
            <a:r>
              <a:rPr lang="ru-RU" sz="1400" i="1" dirty="0">
                <a:solidFill>
                  <a:srgbClr val="C6093B"/>
                </a:solidFill>
                <a:latin typeface="Arial Narrow" panose="020B0606020202030204" pitchFamily="34" charset="0"/>
              </a:rPr>
              <a:t>В1.01.00.А0 </a:t>
            </a:r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Аванс по договору № 01-2025 от 01.01.2025г.»</a:t>
            </a:r>
          </a:p>
          <a:p>
            <a:endParaRPr lang="ru-RU" sz="1400" i="1" dirty="0">
              <a:solidFill>
                <a:srgbClr val="003A5D"/>
              </a:solidFill>
              <a:latin typeface="Arial Narrow" panose="020B0606020202030204" pitchFamily="34" charset="0"/>
            </a:endParaRPr>
          </a:p>
          <a:p>
            <a:r>
              <a:rPr lang="ru-RU" sz="1400" i="1" dirty="0">
                <a:solidFill>
                  <a:srgbClr val="5F6177"/>
                </a:solidFill>
                <a:latin typeface="Arial Narrow" panose="020B0606020202030204" pitchFamily="34" charset="0"/>
              </a:rPr>
              <a:t>Зачисление собственных средств клиента</a:t>
            </a:r>
          </a:p>
          <a:p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«</a:t>
            </a:r>
            <a:r>
              <a:rPr lang="ru-RU" sz="1400" i="1" dirty="0">
                <a:solidFill>
                  <a:srgbClr val="C6093B"/>
                </a:solidFill>
                <a:latin typeface="Arial Narrow" panose="020B0606020202030204" pitchFamily="34" charset="0"/>
              </a:rPr>
              <a:t>П4.06.00.00 </a:t>
            </a:r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Зачисление собственных средств на ОБС…»</a:t>
            </a:r>
          </a:p>
          <a:p>
            <a:endParaRPr lang="ru-RU" sz="1400" i="1" dirty="0">
              <a:solidFill>
                <a:srgbClr val="003A5D"/>
              </a:solidFill>
              <a:latin typeface="Arial Narrow" panose="020B0606020202030204" pitchFamily="34" charset="0"/>
            </a:endParaRPr>
          </a:p>
          <a:p>
            <a:r>
              <a:rPr lang="ru-RU" sz="1400" i="1" dirty="0">
                <a:solidFill>
                  <a:srgbClr val="5F6177"/>
                </a:solidFill>
                <a:latin typeface="Arial Narrow" panose="020B0606020202030204" pitchFamily="34" charset="0"/>
              </a:rPr>
              <a:t>Возврат ранее зачисленного на ОБС аванса за СМР</a:t>
            </a:r>
            <a:endParaRPr lang="ru-RU" sz="1400" dirty="0">
              <a:solidFill>
                <a:srgbClr val="5F6177"/>
              </a:solidFill>
              <a:latin typeface="Arial Narrow" panose="020B0606020202030204" pitchFamily="34" charset="0"/>
            </a:endParaRPr>
          </a:p>
          <a:p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«ИСД Р020162 </a:t>
            </a:r>
            <a:r>
              <a:rPr lang="ru-RU" sz="1400" i="1" dirty="0">
                <a:solidFill>
                  <a:srgbClr val="C6093B"/>
                </a:solidFill>
                <a:latin typeface="Arial Narrow" panose="020B0606020202030204" pitchFamily="34" charset="0"/>
              </a:rPr>
              <a:t>П1.01.00.А0</a:t>
            </a:r>
            <a:r>
              <a:rPr lang="ru-RU" sz="1400" i="1" dirty="0">
                <a:latin typeface="Arial Narrow" panose="020B0606020202030204" pitchFamily="34" charset="0"/>
              </a:rPr>
              <a:t> </a:t>
            </a:r>
            <a:r>
              <a:rPr lang="ru-RU" sz="1400" i="1" dirty="0">
                <a:solidFill>
                  <a:srgbClr val="003A5D"/>
                </a:solidFill>
                <a:latin typeface="Arial Narrow" panose="020B0606020202030204" pitchFamily="34" charset="0"/>
              </a:rPr>
              <a:t>Возврат неиспользованного аванса по договору № 01-2025 от 01.01.2025г.» </a:t>
            </a:r>
            <a:endParaRPr lang="ru-RU" sz="1400" dirty="0">
              <a:solidFill>
                <a:srgbClr val="003A5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4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E15B0E5B-C32E-4E76-A112-F7D2B8CA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0" y="403200"/>
            <a:ext cx="9145017" cy="720080"/>
          </a:xfrm>
        </p:spPr>
        <p:txBody>
          <a:bodyPr/>
          <a:lstStyle/>
          <a:p>
            <a:r>
              <a:rPr lang="ru-RU" dirty="0"/>
              <a:t>ЕСЛИ НЕ УКАЗАН ИЛИ НЕКОРРЕКТНО УКАЗАН КОД?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35A3EEAA-E1BD-410E-B077-470DBD603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309320"/>
            <a:ext cx="768085" cy="548680"/>
          </a:xfrm>
        </p:spPr>
        <p:txBody>
          <a:bodyPr/>
          <a:lstStyle/>
          <a:p>
            <a:fld id="{921F9BAA-8059-4F6B-9E74-797941C5E18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D31FE-183B-49F1-9287-E34DC08D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27" y="2060848"/>
            <a:ext cx="3301112" cy="3494794"/>
          </a:xfrm>
          <a:prstGeom prst="rect">
            <a:avLst/>
          </a:prstGeom>
          <a:ln>
            <a:solidFill>
              <a:srgbClr val="5F6177"/>
            </a:solidFill>
          </a:ln>
        </p:spPr>
      </p:pic>
      <p:sp>
        <p:nvSpPr>
          <p:cNvPr id="51" name="Google Shape;573;p37">
            <a:extLst>
              <a:ext uri="{FF2B5EF4-FFF2-40B4-BE49-F238E27FC236}">
                <a16:creationId xmlns:a16="http://schemas.microsoft.com/office/drawing/2014/main" id="{38F406E3-F80A-427A-A267-D97A4D395E41}"/>
              </a:ext>
            </a:extLst>
          </p:cNvPr>
          <p:cNvSpPr/>
          <p:nvPr/>
        </p:nvSpPr>
        <p:spPr>
          <a:xfrm>
            <a:off x="9378653" y="2912619"/>
            <a:ext cx="1805913" cy="1767546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solidFill>
            <a:srgbClr val="C00000">
              <a:alpha val="0"/>
            </a:srgbClr>
          </a:solidFill>
          <a:ln w="28575" cap="rnd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8F6E42B-7932-41A8-89CB-96BEF60463D6}"/>
              </a:ext>
            </a:extLst>
          </p:cNvPr>
          <p:cNvGraphicFramePr/>
          <p:nvPr>
            <p:extLst/>
          </p:nvPr>
        </p:nvGraphicFramePr>
        <p:xfrm>
          <a:off x="119336" y="1302358"/>
          <a:ext cx="8436191" cy="457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E317216D-ACA8-4C27-AAEE-7211A3583C1F}"/>
              </a:ext>
            </a:extLst>
          </p:cNvPr>
          <p:cNvSpPr/>
          <p:nvPr/>
        </p:nvSpPr>
        <p:spPr>
          <a:xfrm>
            <a:off x="4985239" y="4437112"/>
            <a:ext cx="3539646" cy="758242"/>
          </a:xfrm>
          <a:prstGeom prst="rightArrow">
            <a:avLst/>
          </a:prstGeom>
          <a:noFill/>
          <a:ln w="3175">
            <a:solidFill>
              <a:srgbClr val="003A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F096A-B835-44AE-9795-058E792A4746}"/>
              </a:ext>
            </a:extLst>
          </p:cNvPr>
          <p:cNvSpPr txBox="1"/>
          <p:nvPr/>
        </p:nvSpPr>
        <p:spPr>
          <a:xfrm>
            <a:off x="4840792" y="4646956"/>
            <a:ext cx="387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6093B"/>
                </a:solidFill>
                <a:latin typeface="Arial Narrow" panose="020B0606020202030204" pitchFamily="34" charset="0"/>
              </a:rPr>
              <a:t>Не указан </a:t>
            </a:r>
            <a:r>
              <a:rPr lang="ru-RU" sz="1600" dirty="0">
                <a:solidFill>
                  <a:srgbClr val="003A5D"/>
                </a:solidFill>
                <a:latin typeface="Arial Narrow" panose="020B0606020202030204" pitchFamily="34" charset="0"/>
              </a:rPr>
              <a:t>Код выплат / поступлений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2216362028"/>
      </p:ext>
    </p:extLst>
  </p:cSld>
  <p:clrMapOvr>
    <a:masterClrMapping/>
  </p:clrMapOvr>
</p:sld>
</file>

<file path=ppt/theme/theme1.xml><?xml version="1.0" encoding="utf-8"?>
<a:theme xmlns:a="http://schemas.openxmlformats.org/drawingml/2006/main" name="ppt_image">
  <a:themeElements>
    <a:clrScheme name="ABR">
      <a:dk1>
        <a:sysClr val="windowText" lastClr="000000"/>
      </a:dk1>
      <a:lt1>
        <a:sysClr val="window" lastClr="FFFFFF"/>
      </a:lt1>
      <a:dk2>
        <a:srgbClr val="003A5D"/>
      </a:dk2>
      <a:lt2>
        <a:srgbClr val="EEECE1"/>
      </a:lt2>
      <a:accent1>
        <a:srgbClr val="6D6E71"/>
      </a:accent1>
      <a:accent2>
        <a:srgbClr val="CA1F44"/>
      </a:accent2>
      <a:accent3>
        <a:srgbClr val="FBA919"/>
      </a:accent3>
      <a:accent4>
        <a:srgbClr val="14AE60"/>
      </a:accent4>
      <a:accent5>
        <a:srgbClr val="48A49F"/>
      </a:accent5>
      <a:accent6>
        <a:srgbClr val="DE427F"/>
      </a:accent6>
      <a:hlink>
        <a:srgbClr val="003A5D"/>
      </a:hlink>
      <a:folHlink>
        <a:srgbClr val="CA1F4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shablon_ppt_image</Template>
  <TotalTime>0</TotalTime>
  <Words>1470</Words>
  <Application>Microsoft Office PowerPoint</Application>
  <PresentationFormat>Широкоэкранный</PresentationFormat>
  <Paragraphs>193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PF Din Text Cond Pro Light</vt:lpstr>
      <vt:lpstr>PF Din Text Cond Pro Medium</vt:lpstr>
      <vt:lpstr>Roboto Condensed</vt:lpstr>
      <vt:lpstr>Tahoma</vt:lpstr>
      <vt:lpstr>ppt_image</vt:lpstr>
      <vt:lpstr>Document</vt:lpstr>
      <vt:lpstr>Acrobat Document</vt:lpstr>
      <vt:lpstr>РЕКОМЕНДАЦИИ ПО ПРИМЕНЕНИЮ ЕДИНЫХ ПЕРЕЧНЕЙ КОДОВ ПРИ БАНКОВСКОМ СОПРОВОЖДЕНИИ ДОГОВОРОВ ГРУППЫ ГАЗПРОМ НА ПЛОЩАДКЕ АО «АБ «РОССИЯ»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2024-12-03T13:02:36Z</dcterms:created>
  <dcterms:modified xsi:type="dcterms:W3CDTF">2026-02-20T07:57:14Z</dcterms:modified>
</cp:coreProperties>
</file>